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57" r:id="rId5"/>
    <p:sldId id="260" r:id="rId6"/>
  </p:sldIdLst>
  <p:sldSz cx="7772400" cy="10058400"/>
  <p:notesSz cx="7315200" cy="9601200"/>
  <p:embeddedFontLst>
    <p:embeddedFont>
      <p:font typeface="Aptos Narrow" panose="020B0004020202020204" pitchFamily="34" charset="0"/>
      <p:regular r:id="rId7"/>
      <p:bold r:id="rId8"/>
      <p:italic r:id="rId9"/>
      <p:boldItalic r:id="rId10"/>
    </p:embeddedFont>
    <p:embeddedFont>
      <p:font typeface="Centennial LT Std" panose="020B0604020202020204" charset="0"/>
      <p:regular r:id="rId11"/>
    </p:embeddedFont>
    <p:embeddedFont>
      <p:font typeface="Helvetica" pitchFamily="2" charset="0"/>
      <p:regular r:id="rId12"/>
      <p:bold r:id="rId13"/>
      <p:italic r:id="rId14"/>
      <p:boldItalic r:id="rId15"/>
    </p:embeddedFont>
    <p:embeddedFont>
      <p:font typeface="Helvetica Neue LT Std 1" panose="020B0604020202020204" charset="0"/>
      <p:regular r:id="rId16"/>
    </p:embeddedFont>
    <p:embeddedFont>
      <p:font typeface="Helvetica Neue LT Std 2" panose="020B0604020202020204" charset="0"/>
      <p:regular r:id="rId17"/>
    </p:embeddedFont>
    <p:embeddedFont>
      <p:font typeface="Helvetica Neue LT Std 3" panose="020B0604020202020204" charset="0"/>
      <p:regular r:id="rId18"/>
    </p:embeddedFont>
    <p:embeddedFont>
      <p:font typeface="Helvetica Neue LT Std 4" panose="020B0604020202020204" charset="0"/>
      <p:regular r:id="rId19"/>
    </p:embeddedFont>
    <p:embeddedFont>
      <p:font typeface="Neue Haas Grotesk Text Pro" panose="020B0504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D0323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73" d="100"/>
          <a:sy n="73" d="100"/>
        </p:scale>
        <p:origin x="2928" y="90"/>
      </p:cViewPr>
      <p:guideLst>
        <p:guide orient="horz" pos="2736"/>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5394" y="2003916"/>
            <a:ext cx="7994469" cy="1382731"/>
          </a:xfrm>
        </p:spPr>
        <p:txBody>
          <a:bodyPr/>
          <a:lstStyle/>
          <a:p>
            <a:r>
              <a:rPr lang="en-US"/>
              <a:t>Click to edit Master title style</a:t>
            </a:r>
          </a:p>
        </p:txBody>
      </p:sp>
      <p:sp>
        <p:nvSpPr>
          <p:cNvPr id="3" name="Subtitle 2"/>
          <p:cNvSpPr>
            <a:spLocks noGrp="1"/>
          </p:cNvSpPr>
          <p:nvPr>
            <p:ph type="subTitle" idx="1"/>
          </p:nvPr>
        </p:nvSpPr>
        <p:spPr>
          <a:xfrm>
            <a:off x="1410789" y="3655428"/>
            <a:ext cx="6583680" cy="1648526"/>
          </a:xfrm>
        </p:spPr>
        <p:txBody>
          <a:bodyPr/>
          <a:lstStyle>
            <a:lvl1pPr marL="0" indent="0" algn="ctr">
              <a:buNone/>
              <a:defRPr>
                <a:solidFill>
                  <a:schemeClr val="tx1">
                    <a:tint val="75000"/>
                  </a:schemeClr>
                </a:solidFill>
              </a:defRPr>
            </a:lvl1pPr>
            <a:lvl2pPr marL="430042" indent="0" algn="ctr">
              <a:buNone/>
              <a:defRPr>
                <a:solidFill>
                  <a:schemeClr val="tx1">
                    <a:tint val="75000"/>
                  </a:schemeClr>
                </a:solidFill>
              </a:defRPr>
            </a:lvl2pPr>
            <a:lvl3pPr marL="860085" indent="0" algn="ctr">
              <a:buNone/>
              <a:defRPr>
                <a:solidFill>
                  <a:schemeClr val="tx1">
                    <a:tint val="75000"/>
                  </a:schemeClr>
                </a:solidFill>
              </a:defRPr>
            </a:lvl3pPr>
            <a:lvl4pPr marL="1290127" indent="0" algn="ctr">
              <a:buNone/>
              <a:defRPr>
                <a:solidFill>
                  <a:schemeClr val="tx1">
                    <a:tint val="75000"/>
                  </a:schemeClr>
                </a:solidFill>
              </a:defRPr>
            </a:lvl4pPr>
            <a:lvl5pPr marL="1720169" indent="0" algn="ctr">
              <a:buNone/>
              <a:defRPr>
                <a:solidFill>
                  <a:schemeClr val="tx1">
                    <a:tint val="75000"/>
                  </a:schemeClr>
                </a:solidFill>
              </a:defRPr>
            </a:lvl5pPr>
            <a:lvl6pPr marL="2150212" indent="0" algn="ctr">
              <a:buNone/>
              <a:defRPr>
                <a:solidFill>
                  <a:schemeClr val="tx1">
                    <a:tint val="75000"/>
                  </a:schemeClr>
                </a:solidFill>
              </a:defRPr>
            </a:lvl6pPr>
            <a:lvl7pPr marL="2580254" indent="0" algn="ctr">
              <a:buNone/>
              <a:defRPr>
                <a:solidFill>
                  <a:schemeClr val="tx1">
                    <a:tint val="75000"/>
                  </a:schemeClr>
                </a:solidFill>
              </a:defRPr>
            </a:lvl7pPr>
            <a:lvl8pPr marL="3010296" indent="0" algn="ctr">
              <a:buNone/>
              <a:defRPr>
                <a:solidFill>
                  <a:schemeClr val="tx1">
                    <a:tint val="75000"/>
                  </a:schemeClr>
                </a:solidFill>
              </a:defRPr>
            </a:lvl8pPr>
            <a:lvl9pPr marL="3440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811" y="258330"/>
            <a:ext cx="2116183" cy="55040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0263" y="258330"/>
            <a:ext cx="6191794" cy="5504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950" y="4145208"/>
            <a:ext cx="7994469" cy="1281192"/>
          </a:xfrm>
        </p:spPr>
        <p:txBody>
          <a:bodyPr anchor="t"/>
          <a:lstStyle>
            <a:lvl1pPr algn="l">
              <a:defRPr sz="3762" b="1" cap="all"/>
            </a:lvl1pPr>
          </a:lstStyle>
          <a:p>
            <a:r>
              <a:rPr lang="en-US"/>
              <a:t>Click to edit Master title style</a:t>
            </a:r>
          </a:p>
        </p:txBody>
      </p:sp>
      <p:sp>
        <p:nvSpPr>
          <p:cNvPr id="3" name="Text Placeholder 2"/>
          <p:cNvSpPr>
            <a:spLocks noGrp="1"/>
          </p:cNvSpPr>
          <p:nvPr>
            <p:ph type="body" idx="1"/>
          </p:nvPr>
        </p:nvSpPr>
        <p:spPr>
          <a:xfrm>
            <a:off x="742950" y="2734106"/>
            <a:ext cx="7994469" cy="1411102"/>
          </a:xfrm>
        </p:spPr>
        <p:txBody>
          <a:bodyPr anchor="b"/>
          <a:lstStyle>
            <a:lvl1pPr marL="0" indent="0">
              <a:buNone/>
              <a:defRPr sz="1881">
                <a:solidFill>
                  <a:schemeClr val="tx1">
                    <a:tint val="75000"/>
                  </a:schemeClr>
                </a:solidFill>
              </a:defRPr>
            </a:lvl1pPr>
            <a:lvl2pPr marL="430042" indent="0">
              <a:buNone/>
              <a:defRPr sz="1693">
                <a:solidFill>
                  <a:schemeClr val="tx1">
                    <a:tint val="75000"/>
                  </a:schemeClr>
                </a:solidFill>
              </a:defRPr>
            </a:lvl2pPr>
            <a:lvl3pPr marL="860085" indent="0">
              <a:buNone/>
              <a:defRPr sz="1505">
                <a:solidFill>
                  <a:schemeClr val="tx1">
                    <a:tint val="75000"/>
                  </a:schemeClr>
                </a:solidFill>
              </a:defRPr>
            </a:lvl3pPr>
            <a:lvl4pPr marL="1290127" indent="0">
              <a:buNone/>
              <a:defRPr sz="1317">
                <a:solidFill>
                  <a:schemeClr val="tx1">
                    <a:tint val="75000"/>
                  </a:schemeClr>
                </a:solidFill>
              </a:defRPr>
            </a:lvl4pPr>
            <a:lvl5pPr marL="1720169" indent="0">
              <a:buNone/>
              <a:defRPr sz="1317">
                <a:solidFill>
                  <a:schemeClr val="tx1">
                    <a:tint val="75000"/>
                  </a:schemeClr>
                </a:solidFill>
              </a:defRPr>
            </a:lvl5pPr>
            <a:lvl6pPr marL="2150212" indent="0">
              <a:buNone/>
              <a:defRPr sz="1317">
                <a:solidFill>
                  <a:schemeClr val="tx1">
                    <a:tint val="75000"/>
                  </a:schemeClr>
                </a:solidFill>
              </a:defRPr>
            </a:lvl6pPr>
            <a:lvl7pPr marL="2580254" indent="0">
              <a:buNone/>
              <a:defRPr sz="1317">
                <a:solidFill>
                  <a:schemeClr val="tx1">
                    <a:tint val="75000"/>
                  </a:schemeClr>
                </a:solidFill>
              </a:defRPr>
            </a:lvl7pPr>
            <a:lvl8pPr marL="3010296" indent="0">
              <a:buNone/>
              <a:defRPr sz="1317">
                <a:solidFill>
                  <a:schemeClr val="tx1">
                    <a:tint val="75000"/>
                  </a:schemeClr>
                </a:solidFill>
              </a:defRPr>
            </a:lvl8pPr>
            <a:lvl9pPr marL="3440339" indent="0">
              <a:buNone/>
              <a:defRPr sz="13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263" y="1505177"/>
            <a:ext cx="4153989" cy="4257200"/>
          </a:xfrm>
        </p:spPr>
        <p:txBody>
          <a:bodyPr/>
          <a:lstStyle>
            <a:lvl1pPr>
              <a:defRPr sz="2634"/>
            </a:lvl1pPr>
            <a:lvl2pPr>
              <a:defRPr sz="2257"/>
            </a:lvl2pPr>
            <a:lvl3pPr>
              <a:defRPr sz="1881"/>
            </a:lvl3pPr>
            <a:lvl4pPr>
              <a:defRPr sz="1693"/>
            </a:lvl4pPr>
            <a:lvl5pPr>
              <a:defRPr sz="1693"/>
            </a:lvl5pPr>
            <a:lvl6pPr>
              <a:defRPr sz="1693"/>
            </a:lvl6pPr>
            <a:lvl7pPr>
              <a:defRPr sz="1693"/>
            </a:lvl7pPr>
            <a:lvl8pPr>
              <a:defRPr sz="1693"/>
            </a:lvl8pPr>
            <a:lvl9pPr>
              <a:defRPr sz="16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006" y="1505177"/>
            <a:ext cx="4153989" cy="4257200"/>
          </a:xfrm>
        </p:spPr>
        <p:txBody>
          <a:bodyPr/>
          <a:lstStyle>
            <a:lvl1pPr>
              <a:defRPr sz="2634"/>
            </a:lvl1pPr>
            <a:lvl2pPr>
              <a:defRPr sz="2257"/>
            </a:lvl2pPr>
            <a:lvl3pPr>
              <a:defRPr sz="1881"/>
            </a:lvl3pPr>
            <a:lvl4pPr>
              <a:defRPr sz="1693"/>
            </a:lvl4pPr>
            <a:lvl5pPr>
              <a:defRPr sz="1693"/>
            </a:lvl5pPr>
            <a:lvl6pPr>
              <a:defRPr sz="1693"/>
            </a:lvl6pPr>
            <a:lvl7pPr>
              <a:defRPr sz="1693"/>
            </a:lvl7pPr>
            <a:lvl8pPr>
              <a:defRPr sz="1693"/>
            </a:lvl8pPr>
            <a:lvl9pPr>
              <a:defRPr sz="16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0263" y="1443954"/>
            <a:ext cx="4155622" cy="601771"/>
          </a:xfrm>
        </p:spPr>
        <p:txBody>
          <a:bodyPr anchor="b"/>
          <a:lstStyle>
            <a:lvl1pPr marL="0" indent="0">
              <a:buNone/>
              <a:defRPr sz="2257" b="1"/>
            </a:lvl1pPr>
            <a:lvl2pPr marL="430042" indent="0">
              <a:buNone/>
              <a:defRPr sz="1881" b="1"/>
            </a:lvl2pPr>
            <a:lvl3pPr marL="860085" indent="0">
              <a:buNone/>
              <a:defRPr sz="1693" b="1"/>
            </a:lvl3pPr>
            <a:lvl4pPr marL="1290127" indent="0">
              <a:buNone/>
              <a:defRPr sz="1505" b="1"/>
            </a:lvl4pPr>
            <a:lvl5pPr marL="1720169" indent="0">
              <a:buNone/>
              <a:defRPr sz="1505" b="1"/>
            </a:lvl5pPr>
            <a:lvl6pPr marL="2150212" indent="0">
              <a:buNone/>
              <a:defRPr sz="1505" b="1"/>
            </a:lvl6pPr>
            <a:lvl7pPr marL="2580254" indent="0">
              <a:buNone/>
              <a:defRPr sz="1505" b="1"/>
            </a:lvl7pPr>
            <a:lvl8pPr marL="3010296" indent="0">
              <a:buNone/>
              <a:defRPr sz="1505" b="1"/>
            </a:lvl8pPr>
            <a:lvl9pPr marL="3440339" indent="0">
              <a:buNone/>
              <a:defRPr sz="1505" b="1"/>
            </a:lvl9pPr>
          </a:lstStyle>
          <a:p>
            <a:pPr lvl="0"/>
            <a:r>
              <a:rPr lang="en-US"/>
              <a:t>Click to edit Master text styles</a:t>
            </a:r>
          </a:p>
        </p:txBody>
      </p:sp>
      <p:sp>
        <p:nvSpPr>
          <p:cNvPr id="4" name="Content Placeholder 3"/>
          <p:cNvSpPr>
            <a:spLocks noGrp="1"/>
          </p:cNvSpPr>
          <p:nvPr>
            <p:ph sz="half" idx="2"/>
          </p:nvPr>
        </p:nvSpPr>
        <p:spPr>
          <a:xfrm>
            <a:off x="470263" y="2045726"/>
            <a:ext cx="4155622" cy="3716651"/>
          </a:xfrm>
        </p:spPr>
        <p:txBody>
          <a:bodyPr/>
          <a:lstStyle>
            <a:lvl1pPr>
              <a:defRPr sz="2257"/>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77741" y="1443954"/>
            <a:ext cx="4157254" cy="601771"/>
          </a:xfrm>
        </p:spPr>
        <p:txBody>
          <a:bodyPr anchor="b"/>
          <a:lstStyle>
            <a:lvl1pPr marL="0" indent="0">
              <a:buNone/>
              <a:defRPr sz="2257" b="1"/>
            </a:lvl1pPr>
            <a:lvl2pPr marL="430042" indent="0">
              <a:buNone/>
              <a:defRPr sz="1881" b="1"/>
            </a:lvl2pPr>
            <a:lvl3pPr marL="860085" indent="0">
              <a:buNone/>
              <a:defRPr sz="1693" b="1"/>
            </a:lvl3pPr>
            <a:lvl4pPr marL="1290127" indent="0">
              <a:buNone/>
              <a:defRPr sz="1505" b="1"/>
            </a:lvl4pPr>
            <a:lvl5pPr marL="1720169" indent="0">
              <a:buNone/>
              <a:defRPr sz="1505" b="1"/>
            </a:lvl5pPr>
            <a:lvl6pPr marL="2150212" indent="0">
              <a:buNone/>
              <a:defRPr sz="1505" b="1"/>
            </a:lvl6pPr>
            <a:lvl7pPr marL="2580254" indent="0">
              <a:buNone/>
              <a:defRPr sz="1505" b="1"/>
            </a:lvl7pPr>
            <a:lvl8pPr marL="3010296" indent="0">
              <a:buNone/>
              <a:defRPr sz="1505" b="1"/>
            </a:lvl8pPr>
            <a:lvl9pPr marL="3440339" indent="0">
              <a:buNone/>
              <a:defRPr sz="1505" b="1"/>
            </a:lvl9pPr>
          </a:lstStyle>
          <a:p>
            <a:pPr lvl="0"/>
            <a:r>
              <a:rPr lang="en-US"/>
              <a:t>Click to edit Master text styles</a:t>
            </a:r>
          </a:p>
        </p:txBody>
      </p:sp>
      <p:sp>
        <p:nvSpPr>
          <p:cNvPr id="6" name="Content Placeholder 5"/>
          <p:cNvSpPr>
            <a:spLocks noGrp="1"/>
          </p:cNvSpPr>
          <p:nvPr>
            <p:ph sz="quarter" idx="4"/>
          </p:nvPr>
        </p:nvSpPr>
        <p:spPr>
          <a:xfrm>
            <a:off x="4777741" y="2045726"/>
            <a:ext cx="4157254" cy="3716651"/>
          </a:xfrm>
        </p:spPr>
        <p:txBody>
          <a:bodyPr/>
          <a:lstStyle>
            <a:lvl1pPr>
              <a:defRPr sz="2257"/>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263" y="256835"/>
            <a:ext cx="3094265" cy="1093045"/>
          </a:xfrm>
        </p:spPr>
        <p:txBody>
          <a:bodyPr anchor="b"/>
          <a:lstStyle>
            <a:lvl1pPr algn="l">
              <a:defRPr sz="1881" b="1"/>
            </a:lvl1pPr>
          </a:lstStyle>
          <a:p>
            <a:r>
              <a:rPr lang="en-US"/>
              <a:t>Click to edit Master title style</a:t>
            </a:r>
          </a:p>
        </p:txBody>
      </p:sp>
      <p:sp>
        <p:nvSpPr>
          <p:cNvPr id="3" name="Content Placeholder 2"/>
          <p:cNvSpPr>
            <a:spLocks noGrp="1"/>
          </p:cNvSpPr>
          <p:nvPr>
            <p:ph idx="1"/>
          </p:nvPr>
        </p:nvSpPr>
        <p:spPr>
          <a:xfrm>
            <a:off x="3677194" y="256836"/>
            <a:ext cx="5257800" cy="5505541"/>
          </a:xfrm>
        </p:spPr>
        <p:txBody>
          <a:bodyPr/>
          <a:lstStyle>
            <a:lvl1pPr>
              <a:defRPr sz="3010"/>
            </a:lvl1pPr>
            <a:lvl2pPr>
              <a:defRPr sz="2634"/>
            </a:lvl2pPr>
            <a:lvl3pPr>
              <a:defRPr sz="2257"/>
            </a:lvl3pPr>
            <a:lvl4pPr>
              <a:defRPr sz="1881"/>
            </a:lvl4pPr>
            <a:lvl5pPr>
              <a:defRPr sz="1881"/>
            </a:lvl5pPr>
            <a:lvl6pPr>
              <a:defRPr sz="1881"/>
            </a:lvl6pPr>
            <a:lvl7pPr>
              <a:defRPr sz="1881"/>
            </a:lvl7pPr>
            <a:lvl8pPr>
              <a:defRPr sz="1881"/>
            </a:lvl8pPr>
            <a:lvl9pPr>
              <a:defRPr sz="18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263" y="1349881"/>
            <a:ext cx="3094265" cy="4412496"/>
          </a:xfrm>
        </p:spPr>
        <p:txBody>
          <a:bodyPr/>
          <a:lstStyle>
            <a:lvl1pPr marL="0" indent="0">
              <a:buNone/>
              <a:defRPr sz="1317"/>
            </a:lvl1pPr>
            <a:lvl2pPr marL="430042" indent="0">
              <a:buNone/>
              <a:defRPr sz="1129"/>
            </a:lvl2pPr>
            <a:lvl3pPr marL="860085" indent="0">
              <a:buNone/>
              <a:defRPr sz="941"/>
            </a:lvl3pPr>
            <a:lvl4pPr marL="1290127" indent="0">
              <a:buNone/>
              <a:defRPr sz="847"/>
            </a:lvl4pPr>
            <a:lvl5pPr marL="1720169" indent="0">
              <a:buNone/>
              <a:defRPr sz="847"/>
            </a:lvl5pPr>
            <a:lvl6pPr marL="2150212" indent="0">
              <a:buNone/>
              <a:defRPr sz="847"/>
            </a:lvl6pPr>
            <a:lvl7pPr marL="2580254" indent="0">
              <a:buNone/>
              <a:defRPr sz="847"/>
            </a:lvl7pPr>
            <a:lvl8pPr marL="3010296" indent="0">
              <a:buNone/>
              <a:defRPr sz="847"/>
            </a:lvl8pPr>
            <a:lvl9pPr marL="3440339" indent="0">
              <a:buNone/>
              <a:defRPr sz="84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3496" y="4515529"/>
            <a:ext cx="5643154" cy="533084"/>
          </a:xfrm>
        </p:spPr>
        <p:txBody>
          <a:bodyPr anchor="b"/>
          <a:lstStyle>
            <a:lvl1pPr algn="l">
              <a:defRPr sz="1881" b="1"/>
            </a:lvl1pPr>
          </a:lstStyle>
          <a:p>
            <a:r>
              <a:rPr lang="en-US"/>
              <a:t>Click to edit Master title style</a:t>
            </a:r>
          </a:p>
        </p:txBody>
      </p:sp>
      <p:sp>
        <p:nvSpPr>
          <p:cNvPr id="3" name="Picture Placeholder 2"/>
          <p:cNvSpPr>
            <a:spLocks noGrp="1"/>
          </p:cNvSpPr>
          <p:nvPr>
            <p:ph type="pic" idx="1"/>
          </p:nvPr>
        </p:nvSpPr>
        <p:spPr>
          <a:xfrm>
            <a:off x="1843496" y="576387"/>
            <a:ext cx="5643154" cy="3870453"/>
          </a:xfrm>
        </p:spPr>
        <p:txBody>
          <a:bodyPr/>
          <a:lstStyle>
            <a:lvl1pPr marL="0" indent="0">
              <a:buNone/>
              <a:defRPr sz="3010"/>
            </a:lvl1pPr>
            <a:lvl2pPr marL="430042" indent="0">
              <a:buNone/>
              <a:defRPr sz="2634"/>
            </a:lvl2pPr>
            <a:lvl3pPr marL="860085" indent="0">
              <a:buNone/>
              <a:defRPr sz="2257"/>
            </a:lvl3pPr>
            <a:lvl4pPr marL="1290127" indent="0">
              <a:buNone/>
              <a:defRPr sz="1881"/>
            </a:lvl4pPr>
            <a:lvl5pPr marL="1720169" indent="0">
              <a:buNone/>
              <a:defRPr sz="1881"/>
            </a:lvl5pPr>
            <a:lvl6pPr marL="2150212" indent="0">
              <a:buNone/>
              <a:defRPr sz="1881"/>
            </a:lvl6pPr>
            <a:lvl7pPr marL="2580254" indent="0">
              <a:buNone/>
              <a:defRPr sz="1881"/>
            </a:lvl7pPr>
            <a:lvl8pPr marL="3010296" indent="0">
              <a:buNone/>
              <a:defRPr sz="1881"/>
            </a:lvl8pPr>
            <a:lvl9pPr marL="3440339" indent="0">
              <a:buNone/>
              <a:defRPr sz="1881"/>
            </a:lvl9pPr>
          </a:lstStyle>
          <a:p>
            <a:endParaRPr lang="en-US"/>
          </a:p>
        </p:txBody>
      </p:sp>
      <p:sp>
        <p:nvSpPr>
          <p:cNvPr id="4" name="Text Placeholder 3"/>
          <p:cNvSpPr>
            <a:spLocks noGrp="1"/>
          </p:cNvSpPr>
          <p:nvPr>
            <p:ph type="body" sz="half" idx="2"/>
          </p:nvPr>
        </p:nvSpPr>
        <p:spPr>
          <a:xfrm>
            <a:off x="1843496" y="5048613"/>
            <a:ext cx="5643154" cy="757067"/>
          </a:xfrm>
        </p:spPr>
        <p:txBody>
          <a:bodyPr/>
          <a:lstStyle>
            <a:lvl1pPr marL="0" indent="0">
              <a:buNone/>
              <a:defRPr sz="1317"/>
            </a:lvl1pPr>
            <a:lvl2pPr marL="430042" indent="0">
              <a:buNone/>
              <a:defRPr sz="1129"/>
            </a:lvl2pPr>
            <a:lvl3pPr marL="860085" indent="0">
              <a:buNone/>
              <a:defRPr sz="941"/>
            </a:lvl3pPr>
            <a:lvl4pPr marL="1290127" indent="0">
              <a:buNone/>
              <a:defRPr sz="847"/>
            </a:lvl4pPr>
            <a:lvl5pPr marL="1720169" indent="0">
              <a:buNone/>
              <a:defRPr sz="847"/>
            </a:lvl5pPr>
            <a:lvl6pPr marL="2150212" indent="0">
              <a:buNone/>
              <a:defRPr sz="847"/>
            </a:lvl6pPr>
            <a:lvl7pPr marL="2580254" indent="0">
              <a:buNone/>
              <a:defRPr sz="847"/>
            </a:lvl7pPr>
            <a:lvl8pPr marL="3010296" indent="0">
              <a:buNone/>
              <a:defRPr sz="847"/>
            </a:lvl8pPr>
            <a:lvl9pPr marL="3440339" indent="0">
              <a:buNone/>
              <a:defRPr sz="84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63" y="258329"/>
            <a:ext cx="8464731" cy="1075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0263" y="1505177"/>
            <a:ext cx="8464731" cy="42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0263" y="5978895"/>
            <a:ext cx="2194560" cy="343443"/>
          </a:xfrm>
          <a:prstGeom prst="rect">
            <a:avLst/>
          </a:prstGeom>
        </p:spPr>
        <p:txBody>
          <a:bodyPr vert="horz" lIns="91440" tIns="45720" rIns="91440" bIns="45720" rtlCol="0" anchor="ctr"/>
          <a:lstStyle>
            <a:lvl1pPr algn="l">
              <a:defRPr sz="1129">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213463" y="5978895"/>
            <a:ext cx="2978331" cy="343443"/>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40434" y="5978895"/>
            <a:ext cx="2194560" cy="343443"/>
          </a:xfrm>
          <a:prstGeom prst="rect">
            <a:avLst/>
          </a:prstGeom>
        </p:spPr>
        <p:txBody>
          <a:bodyPr vert="horz" lIns="91440" tIns="45720" rIns="91440" bIns="45720" rtlCol="0" anchor="ctr"/>
          <a:lstStyle>
            <a:lvl1pPr algn="r">
              <a:defRPr sz="112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60085" rtl="0" eaLnBrk="1" latinLnBrk="0" hangingPunct="1">
        <a:spcBef>
          <a:spcPct val="0"/>
        </a:spcBef>
        <a:buNone/>
        <a:defRPr sz="4139" kern="1200">
          <a:solidFill>
            <a:schemeClr val="tx1"/>
          </a:solidFill>
          <a:latin typeface="+mj-lt"/>
          <a:ea typeface="+mj-ea"/>
          <a:cs typeface="+mj-cs"/>
        </a:defRPr>
      </a:lvl1pPr>
    </p:titleStyle>
    <p:bodyStyle>
      <a:lvl1pPr marL="322532" indent="-322532" algn="l" defTabSz="860085" rtl="0" eaLnBrk="1" latinLnBrk="0" hangingPunct="1">
        <a:spcBef>
          <a:spcPct val="20000"/>
        </a:spcBef>
        <a:buFont typeface="Arial" pitchFamily="34" charset="0"/>
        <a:buChar char="•"/>
        <a:defRPr sz="3010" kern="1200">
          <a:solidFill>
            <a:schemeClr val="tx1"/>
          </a:solidFill>
          <a:latin typeface="+mn-lt"/>
          <a:ea typeface="+mn-ea"/>
          <a:cs typeface="+mn-cs"/>
        </a:defRPr>
      </a:lvl1pPr>
      <a:lvl2pPr marL="698819" indent="-268776" algn="l" defTabSz="860085" rtl="0" eaLnBrk="1" latinLnBrk="0" hangingPunct="1">
        <a:spcBef>
          <a:spcPct val="20000"/>
        </a:spcBef>
        <a:buFont typeface="Arial" pitchFamily="34" charset="0"/>
        <a:buChar char="–"/>
        <a:defRPr sz="2634" kern="1200">
          <a:solidFill>
            <a:schemeClr val="tx1"/>
          </a:solidFill>
          <a:latin typeface="+mn-lt"/>
          <a:ea typeface="+mn-ea"/>
          <a:cs typeface="+mn-cs"/>
        </a:defRPr>
      </a:lvl2pPr>
      <a:lvl3pPr marL="1075106" indent="-215021" algn="l" defTabSz="860085" rtl="0" eaLnBrk="1" latinLnBrk="0" hangingPunct="1">
        <a:spcBef>
          <a:spcPct val="20000"/>
        </a:spcBef>
        <a:buFont typeface="Arial" pitchFamily="34" charset="0"/>
        <a:buChar char="•"/>
        <a:defRPr sz="2257" kern="1200">
          <a:solidFill>
            <a:schemeClr val="tx1"/>
          </a:solidFill>
          <a:latin typeface="+mn-lt"/>
          <a:ea typeface="+mn-ea"/>
          <a:cs typeface="+mn-cs"/>
        </a:defRPr>
      </a:lvl3pPr>
      <a:lvl4pPr marL="1505148"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4pPr>
      <a:lvl5pPr marL="1935190"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5pPr>
      <a:lvl6pPr marL="2365233"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6pPr>
      <a:lvl7pPr marL="2795275"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7pPr>
      <a:lvl8pPr marL="3225317"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8pPr>
      <a:lvl9pPr marL="3655360" indent="-215021" algn="l" defTabSz="860085" rtl="0" eaLnBrk="1" latinLnBrk="0" hangingPunct="1">
        <a:spcBef>
          <a:spcPct val="20000"/>
        </a:spcBef>
        <a:buFont typeface="Arial" pitchFamily="34" charset="0"/>
        <a:buChar char="•"/>
        <a:defRPr sz="1881" kern="1200">
          <a:solidFill>
            <a:schemeClr val="tx1"/>
          </a:solidFill>
          <a:latin typeface="+mn-lt"/>
          <a:ea typeface="+mn-ea"/>
          <a:cs typeface="+mn-cs"/>
        </a:defRPr>
      </a:lvl9pPr>
    </p:bodyStyle>
    <p:otherStyle>
      <a:defPPr>
        <a:defRPr lang="en-US"/>
      </a:defPPr>
      <a:lvl1pPr marL="0" algn="l" defTabSz="860085" rtl="0" eaLnBrk="1" latinLnBrk="0" hangingPunct="1">
        <a:defRPr sz="1693" kern="1200">
          <a:solidFill>
            <a:schemeClr val="tx1"/>
          </a:solidFill>
          <a:latin typeface="+mn-lt"/>
          <a:ea typeface="+mn-ea"/>
          <a:cs typeface="+mn-cs"/>
        </a:defRPr>
      </a:lvl1pPr>
      <a:lvl2pPr marL="430042" algn="l" defTabSz="860085" rtl="0" eaLnBrk="1" latinLnBrk="0" hangingPunct="1">
        <a:defRPr sz="1693" kern="1200">
          <a:solidFill>
            <a:schemeClr val="tx1"/>
          </a:solidFill>
          <a:latin typeface="+mn-lt"/>
          <a:ea typeface="+mn-ea"/>
          <a:cs typeface="+mn-cs"/>
        </a:defRPr>
      </a:lvl2pPr>
      <a:lvl3pPr marL="860085" algn="l" defTabSz="860085" rtl="0" eaLnBrk="1" latinLnBrk="0" hangingPunct="1">
        <a:defRPr sz="1693" kern="1200">
          <a:solidFill>
            <a:schemeClr val="tx1"/>
          </a:solidFill>
          <a:latin typeface="+mn-lt"/>
          <a:ea typeface="+mn-ea"/>
          <a:cs typeface="+mn-cs"/>
        </a:defRPr>
      </a:lvl3pPr>
      <a:lvl4pPr marL="1290127" algn="l" defTabSz="860085" rtl="0" eaLnBrk="1" latinLnBrk="0" hangingPunct="1">
        <a:defRPr sz="1693" kern="1200">
          <a:solidFill>
            <a:schemeClr val="tx1"/>
          </a:solidFill>
          <a:latin typeface="+mn-lt"/>
          <a:ea typeface="+mn-ea"/>
          <a:cs typeface="+mn-cs"/>
        </a:defRPr>
      </a:lvl4pPr>
      <a:lvl5pPr marL="1720169" algn="l" defTabSz="860085" rtl="0" eaLnBrk="1" latinLnBrk="0" hangingPunct="1">
        <a:defRPr sz="1693" kern="1200">
          <a:solidFill>
            <a:schemeClr val="tx1"/>
          </a:solidFill>
          <a:latin typeface="+mn-lt"/>
          <a:ea typeface="+mn-ea"/>
          <a:cs typeface="+mn-cs"/>
        </a:defRPr>
      </a:lvl5pPr>
      <a:lvl6pPr marL="2150212" algn="l" defTabSz="860085" rtl="0" eaLnBrk="1" latinLnBrk="0" hangingPunct="1">
        <a:defRPr sz="1693" kern="1200">
          <a:solidFill>
            <a:schemeClr val="tx1"/>
          </a:solidFill>
          <a:latin typeface="+mn-lt"/>
          <a:ea typeface="+mn-ea"/>
          <a:cs typeface="+mn-cs"/>
        </a:defRPr>
      </a:lvl6pPr>
      <a:lvl7pPr marL="2580254" algn="l" defTabSz="860085" rtl="0" eaLnBrk="1" latinLnBrk="0" hangingPunct="1">
        <a:defRPr sz="1693" kern="1200">
          <a:solidFill>
            <a:schemeClr val="tx1"/>
          </a:solidFill>
          <a:latin typeface="+mn-lt"/>
          <a:ea typeface="+mn-ea"/>
          <a:cs typeface="+mn-cs"/>
        </a:defRPr>
      </a:lvl7pPr>
      <a:lvl8pPr marL="3010296" algn="l" defTabSz="860085" rtl="0" eaLnBrk="1" latinLnBrk="0" hangingPunct="1">
        <a:defRPr sz="1693" kern="1200">
          <a:solidFill>
            <a:schemeClr val="tx1"/>
          </a:solidFill>
          <a:latin typeface="+mn-lt"/>
          <a:ea typeface="+mn-ea"/>
          <a:cs typeface="+mn-cs"/>
        </a:defRPr>
      </a:lvl8pPr>
      <a:lvl9pPr marL="3440339" algn="l" defTabSz="860085" rtl="0" eaLnBrk="1" latinLnBrk="0" hangingPunct="1">
        <a:defRPr sz="16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6.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svg"/><Relationship Id="rId5" Type="http://schemas.openxmlformats.org/officeDocument/2006/relationships/image" Target="../media/image12.jpeg"/><Relationship Id="rId10" Type="http://schemas.openxmlformats.org/officeDocument/2006/relationships/image" Target="../media/image3.svg"/><Relationship Id="rId4" Type="http://schemas.openxmlformats.org/officeDocument/2006/relationships/image" Target="../media/image11.jpeg"/><Relationship Id="rId9" Type="http://schemas.openxmlformats.org/officeDocument/2006/relationships/image" Target="../media/image2.sv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3.svg"/><Relationship Id="rId12"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9.jpeg"/><Relationship Id="rId5" Type="http://schemas.openxmlformats.org/officeDocument/2006/relationships/image" Target="../media/image15.jpeg"/><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5.png"/><Relationship Id="rId3" Type="http://schemas.openxmlformats.org/officeDocument/2006/relationships/image" Target="../media/image23.jpeg"/><Relationship Id="rId7" Type="http://schemas.openxmlformats.org/officeDocument/2006/relationships/image" Target="../media/image14.jpeg"/><Relationship Id="rId12"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svg"/><Relationship Id="rId5" Type="http://schemas.openxmlformats.org/officeDocument/2006/relationships/image" Target="../media/image12.jpeg"/><Relationship Id="rId10" Type="http://schemas.openxmlformats.org/officeDocument/2006/relationships/image" Target="../media/image3.svg"/><Relationship Id="rId4" Type="http://schemas.openxmlformats.org/officeDocument/2006/relationships/image" Target="../media/image24.jpeg"/><Relationship Id="rId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29.jpeg"/><Relationship Id="rId3" Type="http://schemas.openxmlformats.org/officeDocument/2006/relationships/image" Target="../media/image13.png"/><Relationship Id="rId7" Type="http://schemas.openxmlformats.org/officeDocument/2006/relationships/image" Target="../media/image3.svg"/><Relationship Id="rId12"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7.jpeg"/><Relationship Id="rId5" Type="http://schemas.openxmlformats.org/officeDocument/2006/relationships/image" Target="../media/image15.jpeg"/><Relationship Id="rId10" Type="http://schemas.openxmlformats.org/officeDocument/2006/relationships/image" Target="../media/image26.jpeg"/><Relationship Id="rId4" Type="http://schemas.openxmlformats.org/officeDocument/2006/relationships/image" Target="../media/image14.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DE4C73-1AD9-1812-91FE-74334B9DAD37}"/>
              </a:ext>
            </a:extLst>
          </p:cNvPr>
          <p:cNvPicPr>
            <a:picLocks noChangeAspect="1"/>
          </p:cNvPicPr>
          <p:nvPr/>
        </p:nvPicPr>
        <p:blipFill>
          <a:blip r:embed="rId2" cstate="print">
            <a:extLst>
              <a:ext uri="{28A0092B-C50C-407E-A947-70E740481C1C}">
                <a14:useLocalDpi xmlns:a14="http://schemas.microsoft.com/office/drawing/2010/main" val="0"/>
              </a:ext>
            </a:extLst>
          </a:blip>
          <a:srcRect t="6586"/>
          <a:stretch>
            <a:fillRect/>
          </a:stretch>
        </p:blipFill>
        <p:spPr>
          <a:xfrm>
            <a:off x="0" y="-14932"/>
            <a:ext cx="7774201" cy="4850936"/>
          </a:xfrm>
          <a:prstGeom prst="rect">
            <a:avLst/>
          </a:prstGeom>
        </p:spPr>
      </p:pic>
      <p:grpSp>
        <p:nvGrpSpPr>
          <p:cNvPr id="15" name="Group 15"/>
          <p:cNvGrpSpPr/>
          <p:nvPr/>
        </p:nvGrpSpPr>
        <p:grpSpPr>
          <a:xfrm>
            <a:off x="0" y="9104990"/>
            <a:ext cx="7772400" cy="333956"/>
            <a:chOff x="0" y="0"/>
            <a:chExt cx="2709333" cy="127238"/>
          </a:xfrm>
        </p:grpSpPr>
        <p:sp>
          <p:nvSpPr>
            <p:cNvPr id="16" name="Freeform 16"/>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a:p>
          </p:txBody>
        </p:sp>
        <p:sp>
          <p:nvSpPr>
            <p:cNvPr id="17" name="TextBox 17"/>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18" name="Freeform 18"/>
          <p:cNvSpPr/>
          <p:nvPr/>
        </p:nvSpPr>
        <p:spPr>
          <a:xfrm>
            <a:off x="879088" y="9194930"/>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693"/>
          </a:p>
        </p:txBody>
      </p:sp>
      <p:sp>
        <p:nvSpPr>
          <p:cNvPr id="19" name="Freeform 19"/>
          <p:cNvSpPr/>
          <p:nvPr/>
        </p:nvSpPr>
        <p:spPr>
          <a:xfrm>
            <a:off x="3591458" y="9208455"/>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693"/>
          </a:p>
        </p:txBody>
      </p:sp>
      <p:sp>
        <p:nvSpPr>
          <p:cNvPr id="20" name="Freeform 20"/>
          <p:cNvSpPr/>
          <p:nvPr/>
        </p:nvSpPr>
        <p:spPr>
          <a:xfrm>
            <a:off x="4769274" y="9208455"/>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693"/>
          </a:p>
        </p:txBody>
      </p:sp>
      <p:sp>
        <p:nvSpPr>
          <p:cNvPr id="21" name="Freeform 21"/>
          <p:cNvSpPr/>
          <p:nvPr/>
        </p:nvSpPr>
        <p:spPr>
          <a:xfrm>
            <a:off x="6001974" y="9143884"/>
            <a:ext cx="1020514" cy="238657"/>
          </a:xfrm>
          <a:custGeom>
            <a:avLst/>
            <a:gdLst/>
            <a:ahLst/>
            <a:cxnLst/>
            <a:rect l="l" t="t" r="r" b="b"/>
            <a:pathLst>
              <a:path w="1084940" h="253724">
                <a:moveTo>
                  <a:pt x="0" y="0"/>
                </a:moveTo>
                <a:lnTo>
                  <a:pt x="1084940" y="0"/>
                </a:lnTo>
                <a:lnTo>
                  <a:pt x="1084940" y="253723"/>
                </a:lnTo>
                <a:lnTo>
                  <a:pt x="0" y="253723"/>
                </a:lnTo>
                <a:lnTo>
                  <a:pt x="0" y="0"/>
                </a:lnTo>
                <a:close/>
              </a:path>
            </a:pathLst>
          </a:custGeom>
          <a:blipFill>
            <a:blip r:embed="rId6"/>
            <a:stretch>
              <a:fillRect t="-91957" b="-128747"/>
            </a:stretch>
          </a:blipFill>
        </p:spPr>
        <p:txBody>
          <a:bodyPr/>
          <a:lstStyle/>
          <a:p>
            <a:endParaRPr lang="en-US" sz="1693"/>
          </a:p>
        </p:txBody>
      </p:sp>
      <p:sp>
        <p:nvSpPr>
          <p:cNvPr id="22" name="TextBox 22"/>
          <p:cNvSpPr txBox="1"/>
          <p:nvPr/>
        </p:nvSpPr>
        <p:spPr>
          <a:xfrm>
            <a:off x="785166" y="9472976"/>
            <a:ext cx="6319593" cy="400431"/>
          </a:xfrm>
          <a:prstGeom prst="rect">
            <a:avLst/>
          </a:prstGeom>
        </p:spPr>
        <p:txBody>
          <a:bodyPr lIns="0" tIns="0" rIns="0" bIns="0" rtlCol="0" anchor="t">
            <a:spAutoFit/>
          </a:bodyPr>
          <a:lstStyle/>
          <a:p>
            <a:pPr>
              <a:lnSpc>
                <a:spcPts val="790"/>
              </a:lnSpc>
              <a:spcBef>
                <a:spcPct val="0"/>
              </a:spcBef>
            </a:pPr>
            <a:r>
              <a:rPr lang="en-US" sz="564">
                <a:solidFill>
                  <a:srgbClr val="6D7276"/>
                </a:solidFill>
                <a:latin typeface="Helvetica Neue LT Std 2"/>
                <a:ea typeface="Helvetica Neue LT Std 2"/>
                <a:cs typeface="Helvetica Neue LT Std 2"/>
                <a:sym typeface="Helvetica Neue LT Std 2"/>
              </a:rPr>
              <a:t>NO WARRANTY OR REPRESENTATION, EXPRESS OR IMPLIED, IS MADE AS TO THE ACCURACY OF THE INFORMATION CONTAINED HEREIN, AND THE SAME IS SUBMITTED SUBJECT TO ERRORS,OMISSIONS, CHANGE OF PRICE, RENTAL OR OTHER CONDITIONS, PRIOR SALE, LEASE OR FINANCING, OR WITHDRAWAL WITHOUT NOTICE, AND OF ANY SPECIAL LISTING CONDITIONS IMPOSED BY OUR PRINCIPALS NO WARRANTIES OR REPRESENTATIONS ARE MADE AS TO THE CONDITION OF THE PROPERTY OR ANY HAZARDS CONTAINED THEREIN ARE ANY TO BE IMPLIED. BROKERS ARE LICENSED IN ILLINOIS AND IOWA. UPDATED: 8/01/22</a:t>
            </a:r>
          </a:p>
        </p:txBody>
      </p:sp>
      <p:sp>
        <p:nvSpPr>
          <p:cNvPr id="23" name="TextBox 23"/>
          <p:cNvSpPr txBox="1"/>
          <p:nvPr/>
        </p:nvSpPr>
        <p:spPr>
          <a:xfrm>
            <a:off x="1090311" y="9194229"/>
            <a:ext cx="2063543"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24" name="TextBox 24"/>
          <p:cNvSpPr txBox="1"/>
          <p:nvPr/>
        </p:nvSpPr>
        <p:spPr>
          <a:xfrm>
            <a:off x="3796410" y="9204858"/>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25" name="TextBox 25"/>
          <p:cNvSpPr txBox="1"/>
          <p:nvPr/>
        </p:nvSpPr>
        <p:spPr>
          <a:xfrm>
            <a:off x="4959221" y="9206761"/>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graphicFrame>
        <p:nvGraphicFramePr>
          <p:cNvPr id="26" name="Table 4">
            <a:extLst>
              <a:ext uri="{FF2B5EF4-FFF2-40B4-BE49-F238E27FC236}">
                <a16:creationId xmlns:a16="http://schemas.microsoft.com/office/drawing/2014/main" id="{E245435D-0F1A-C949-227B-6A05CFDA5AD6}"/>
              </a:ext>
            </a:extLst>
          </p:cNvPr>
          <p:cNvGraphicFramePr>
            <a:graphicFrameLocks noGrp="1"/>
          </p:cNvGraphicFramePr>
          <p:nvPr>
            <p:extLst>
              <p:ext uri="{D42A27DB-BD31-4B8C-83A1-F6EECF244321}">
                <p14:modId xmlns:p14="http://schemas.microsoft.com/office/powerpoint/2010/main" val="4090716244"/>
              </p:ext>
            </p:extLst>
          </p:nvPr>
        </p:nvGraphicFramePr>
        <p:xfrm>
          <a:off x="4346200" y="7486794"/>
          <a:ext cx="3121402" cy="1581006"/>
        </p:xfrm>
        <a:graphic>
          <a:graphicData uri="http://schemas.openxmlformats.org/drawingml/2006/table">
            <a:tbl>
              <a:tblPr/>
              <a:tblGrid>
                <a:gridCol w="911600">
                  <a:extLst>
                    <a:ext uri="{9D8B030D-6E8A-4147-A177-3AD203B41FA5}">
                      <a16:colId xmlns:a16="http://schemas.microsoft.com/office/drawing/2014/main" val="20000"/>
                    </a:ext>
                  </a:extLst>
                </a:gridCol>
                <a:gridCol w="2209802">
                  <a:extLst>
                    <a:ext uri="{9D8B030D-6E8A-4147-A177-3AD203B41FA5}">
                      <a16:colId xmlns:a16="http://schemas.microsoft.com/office/drawing/2014/main" val="20001"/>
                    </a:ext>
                  </a:extLst>
                </a:gridCol>
              </a:tblGrid>
              <a:tr h="365756">
                <a:tc>
                  <a:txBody>
                    <a:bodyPr/>
                    <a:lstStyle/>
                    <a:p>
                      <a:pPr algn="l">
                        <a:lnSpc>
                          <a:spcPts val="1399"/>
                        </a:lnSpc>
                        <a:defRPr/>
                      </a:pPr>
                      <a:r>
                        <a:rPr lang="en-US" sz="2000" dirty="0">
                          <a:solidFill>
                            <a:srgbClr val="D03238"/>
                          </a:solidFill>
                          <a:latin typeface="Helvetica Neue LT Std 4"/>
                          <a:ea typeface="Helvetica Neue LT Std 4"/>
                          <a:cs typeface="Helvetica Neue LT Std 4"/>
                          <a:sym typeface="Helvetica Neue LT Std 4"/>
                        </a:rPr>
                        <a:t>Details</a:t>
                      </a:r>
                      <a:endParaRPr lang="en-US" sz="1000" dirty="0"/>
                    </a:p>
                  </a:txBody>
                  <a:tcPr marL="36863" marR="36863" marT="36863" marB="36863" anchor="b">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E1E1E1"/>
                      </a:solidFill>
                      <a:prstDash val="solid"/>
                      <a:round/>
                      <a:headEnd type="none" w="med" len="med"/>
                      <a:tailEnd type="none" w="med" len="med"/>
                    </a:lnB>
                    <a:noFill/>
                  </a:tcPr>
                </a:tc>
                <a:tc>
                  <a:txBody>
                    <a:bodyPr/>
                    <a:lstStyle/>
                    <a:p>
                      <a:pPr algn="r">
                        <a:lnSpc>
                          <a:spcPts val="1399"/>
                        </a:lnSpc>
                      </a:pPr>
                      <a:endParaRPr lang="en-US" sz="900" dirty="0">
                        <a:solidFill>
                          <a:srgbClr val="D03238"/>
                        </a:solidFill>
                        <a:latin typeface="Helvetica Neue LT Std 2"/>
                        <a:ea typeface="Helvetica Neue LT Std 2"/>
                        <a:cs typeface="Helvetica Neue LT Std 2"/>
                        <a:sym typeface="Helvetica Neue LT Std 2"/>
                      </a:endParaRPr>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E1E1E1"/>
                      </a:solidFill>
                      <a:prstDash val="solid"/>
                      <a:round/>
                      <a:headEnd type="none" w="med" len="med"/>
                      <a:tailEnd type="none" w="med" len="med"/>
                    </a:lnB>
                    <a:noFill/>
                  </a:tcPr>
                </a:tc>
                <a:extLst>
                  <a:ext uri="{0D108BD9-81ED-4DB2-BD59-A6C34878D82A}">
                    <a16:rowId xmlns:a16="http://schemas.microsoft.com/office/drawing/2014/main" val="797605742"/>
                  </a:ext>
                </a:extLst>
              </a:tr>
              <a:tr h="213482">
                <a:tc>
                  <a:txBody>
                    <a:bodyPr/>
                    <a:lstStyle/>
                    <a:p>
                      <a:pPr algn="l">
                        <a:lnSpc>
                          <a:spcPts val="1399"/>
                        </a:lnSpc>
                        <a:defRPr/>
                      </a:pPr>
                      <a:r>
                        <a:rPr lang="en-US" sz="900" dirty="0">
                          <a:solidFill>
                            <a:srgbClr val="6D7276"/>
                          </a:solidFill>
                          <a:latin typeface="Helvetica Neue LT Std 1"/>
                          <a:sym typeface="Helvetica Neue LT Std 1"/>
                        </a:rPr>
                        <a:t>Parcels</a:t>
                      </a:r>
                      <a:endParaRPr lang="en-US" sz="1000" dirty="0"/>
                    </a:p>
                  </a:txBody>
                  <a:tcPr marL="36863" marR="36863" marT="36863" marB="36863"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tc>
                  <a:txBody>
                    <a:bodyPr/>
                    <a:lstStyle/>
                    <a:p>
                      <a:pPr algn="r">
                        <a:lnSpc>
                          <a:spcPct val="100000"/>
                        </a:lnSpc>
                        <a:defRPr/>
                      </a:pPr>
                      <a:r>
                        <a:rPr lang="en-US" sz="900" kern="1200" dirty="0">
                          <a:solidFill>
                            <a:srgbClr val="D03238"/>
                          </a:solidFill>
                          <a:latin typeface="Helvetica Neue LT Std 2"/>
                        </a:rPr>
                        <a:t>J0008-10, J0008-08, J0009-28, J0008-09</a:t>
                      </a:r>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extLst>
                  <a:ext uri="{0D108BD9-81ED-4DB2-BD59-A6C34878D82A}">
                    <a16:rowId xmlns:a16="http://schemas.microsoft.com/office/drawing/2014/main" val="1783385691"/>
                  </a:ext>
                </a:extLst>
              </a:tr>
              <a:tr h="213482">
                <a:tc>
                  <a:txBody>
                    <a:bodyPr/>
                    <a:lstStyle/>
                    <a:p>
                      <a:pPr algn="l">
                        <a:lnSpc>
                          <a:spcPts val="1399"/>
                        </a:lnSpc>
                        <a:defRPr/>
                      </a:pPr>
                      <a:r>
                        <a:rPr lang="en-US" sz="900" dirty="0">
                          <a:solidFill>
                            <a:srgbClr val="6D7276"/>
                          </a:solidFill>
                          <a:latin typeface="Helvetica Neue LT Std 1"/>
                          <a:sym typeface="Helvetica Neue LT Std 1"/>
                        </a:rPr>
                        <a:t>Zoning </a:t>
                      </a:r>
                      <a:endParaRPr lang="en-US" sz="1000" dirty="0"/>
                    </a:p>
                  </a:txBody>
                  <a:tcPr marL="36863" marR="36863" marT="36863" marB="36863"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tc>
                  <a:txBody>
                    <a:bodyPr/>
                    <a:lstStyle/>
                    <a:p>
                      <a:pPr marL="0" marR="0" lvl="0" indent="0" algn="r" defTabSz="860085" rtl="0" eaLnBrk="1" fontAlgn="auto" latinLnBrk="0" hangingPunct="1">
                        <a:lnSpc>
                          <a:spcPts val="1399"/>
                        </a:lnSpc>
                        <a:spcBef>
                          <a:spcPts val="0"/>
                        </a:spcBef>
                        <a:spcAft>
                          <a:spcPts val="0"/>
                        </a:spcAft>
                        <a:buClrTx/>
                        <a:buSzTx/>
                        <a:buFontTx/>
                        <a:buNone/>
                        <a:tabLst/>
                        <a:defRPr/>
                      </a:pPr>
                      <a:r>
                        <a:rPr lang="en-US" sz="900" dirty="0">
                          <a:solidFill>
                            <a:srgbClr val="D03238"/>
                          </a:solidFill>
                          <a:latin typeface="Helvetica Neue LT Std 2"/>
                          <a:ea typeface="Helvetica Neue LT Std 2"/>
                          <a:cs typeface="Helvetica Neue LT Std 2"/>
                          <a:sym typeface="Helvetica Neue LT Std 2"/>
                        </a:rPr>
                        <a:t>C-1</a:t>
                      </a:r>
                      <a:endParaRPr lang="en-US" sz="900" dirty="0"/>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0290">
                <a:tc>
                  <a:txBody>
                    <a:bodyPr/>
                    <a:lstStyle/>
                    <a:p>
                      <a:pPr algn="l">
                        <a:lnSpc>
                          <a:spcPts val="1399"/>
                        </a:lnSpc>
                        <a:defRPr/>
                      </a:pPr>
                      <a:r>
                        <a:rPr lang="en-US" sz="900" kern="1200" dirty="0">
                          <a:solidFill>
                            <a:srgbClr val="6D7276"/>
                          </a:solidFill>
                          <a:latin typeface="Helvetica Neue LT Std 1"/>
                        </a:rPr>
                        <a:t>Taxes </a:t>
                      </a:r>
                    </a:p>
                  </a:txBody>
                  <a:tcPr marL="36863" marR="36863" marT="36863" marB="36863"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tc>
                  <a:txBody>
                    <a:bodyPr/>
                    <a:lstStyle/>
                    <a:p>
                      <a:pPr marL="0" marR="0" lvl="0" indent="0" algn="r" defTabSz="860085" rtl="0" eaLnBrk="1" fontAlgn="auto" latinLnBrk="0" hangingPunct="1">
                        <a:lnSpc>
                          <a:spcPts val="1399"/>
                        </a:lnSpc>
                        <a:spcBef>
                          <a:spcPts val="0"/>
                        </a:spcBef>
                        <a:spcAft>
                          <a:spcPts val="0"/>
                        </a:spcAft>
                        <a:buClrTx/>
                        <a:buSzTx/>
                        <a:buFontTx/>
                        <a:buNone/>
                        <a:tabLst/>
                        <a:defRPr/>
                      </a:pPr>
                      <a:r>
                        <a:rPr lang="en-US" sz="900" dirty="0">
                          <a:solidFill>
                            <a:srgbClr val="D03238"/>
                          </a:solidFill>
                          <a:latin typeface="Helvetica Neue LT Std 2"/>
                          <a:ea typeface="Helvetica Neue LT Std 2"/>
                          <a:cs typeface="Helvetica Neue LT Std 2"/>
                          <a:sym typeface="Helvetica Neue LT Std 2"/>
                        </a:rPr>
                        <a:t>$9,330.74 (2024)</a:t>
                      </a:r>
                      <a:endParaRPr lang="en-US" sz="900" dirty="0"/>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extLst>
                  <a:ext uri="{0D108BD9-81ED-4DB2-BD59-A6C34878D82A}">
                    <a16:rowId xmlns:a16="http://schemas.microsoft.com/office/drawing/2014/main" val="1246465276"/>
                  </a:ext>
                </a:extLst>
              </a:tr>
              <a:tr h="253418">
                <a:tc>
                  <a:txBody>
                    <a:bodyPr/>
                    <a:lstStyle/>
                    <a:p>
                      <a:pPr algn="l">
                        <a:lnSpc>
                          <a:spcPts val="1399"/>
                        </a:lnSpc>
                        <a:defRPr/>
                      </a:pPr>
                      <a:r>
                        <a:rPr lang="en-US" sz="900" dirty="0">
                          <a:solidFill>
                            <a:srgbClr val="6D7276"/>
                          </a:solidFill>
                          <a:latin typeface="Helvetica Neue LT Std 1"/>
                          <a:sym typeface="Helvetica Neue LT Std 1"/>
                        </a:rPr>
                        <a:t>Lot Size</a:t>
                      </a:r>
                      <a:endParaRPr lang="en-US" sz="1000" dirty="0"/>
                    </a:p>
                  </a:txBody>
                  <a:tcPr marL="36863" marR="36863" marT="36863" marB="36863"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tc>
                  <a:txBody>
                    <a:bodyPr/>
                    <a:lstStyle/>
                    <a:p>
                      <a:pPr marL="0" marR="0" lvl="0" indent="0" algn="r" defTabSz="860085" rtl="0" eaLnBrk="1" fontAlgn="auto" latinLnBrk="0" hangingPunct="1">
                        <a:lnSpc>
                          <a:spcPts val="1399"/>
                        </a:lnSpc>
                        <a:spcBef>
                          <a:spcPts val="0"/>
                        </a:spcBef>
                        <a:spcAft>
                          <a:spcPts val="0"/>
                        </a:spcAft>
                        <a:buClrTx/>
                        <a:buSzTx/>
                        <a:buFontTx/>
                        <a:buNone/>
                        <a:tabLst/>
                        <a:defRPr/>
                      </a:pPr>
                      <a:r>
                        <a:rPr lang="en-US" sz="900" dirty="0">
                          <a:solidFill>
                            <a:srgbClr val="D03238"/>
                          </a:solidFill>
                          <a:latin typeface="Helvetica Neue LT Std 2"/>
                          <a:ea typeface="Helvetica Neue LT Std 2"/>
                          <a:cs typeface="Helvetica Neue LT Std 2"/>
                          <a:sym typeface="Helvetica Neue LT Std 2"/>
                        </a:rPr>
                        <a:t>0.95 Acres</a:t>
                      </a:r>
                      <a:endParaRPr lang="en-US" sz="900" dirty="0"/>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chemeClr val="bg1"/>
                    </a:solidFill>
                  </a:tcPr>
                </a:tc>
                <a:extLst>
                  <a:ext uri="{0D108BD9-81ED-4DB2-BD59-A6C34878D82A}">
                    <a16:rowId xmlns:a16="http://schemas.microsoft.com/office/drawing/2014/main" val="901692820"/>
                  </a:ext>
                </a:extLst>
              </a:tr>
              <a:tr h="253418">
                <a:tc>
                  <a:txBody>
                    <a:bodyPr/>
                    <a:lstStyle/>
                    <a:p>
                      <a:pPr algn="l">
                        <a:lnSpc>
                          <a:spcPts val="1399"/>
                        </a:lnSpc>
                        <a:defRPr/>
                      </a:pPr>
                      <a:r>
                        <a:rPr lang="en-US" sz="900" kern="1200" dirty="0">
                          <a:solidFill>
                            <a:srgbClr val="6D7276"/>
                          </a:solidFill>
                          <a:latin typeface="Helvetica Neue LT Std 1"/>
                        </a:rPr>
                        <a:t>Year Built </a:t>
                      </a:r>
                    </a:p>
                  </a:txBody>
                  <a:tcPr marL="36863" marR="36863" marT="36863" marB="36863"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tc>
                  <a:txBody>
                    <a:bodyPr/>
                    <a:lstStyle/>
                    <a:p>
                      <a:pPr marL="0" marR="0" lvl="0" indent="0" algn="r" defTabSz="860085" rtl="0" eaLnBrk="1" fontAlgn="auto" latinLnBrk="0" hangingPunct="1">
                        <a:lnSpc>
                          <a:spcPts val="1399"/>
                        </a:lnSpc>
                        <a:spcBef>
                          <a:spcPts val="0"/>
                        </a:spcBef>
                        <a:spcAft>
                          <a:spcPts val="0"/>
                        </a:spcAft>
                        <a:buClrTx/>
                        <a:buSzTx/>
                        <a:buFontTx/>
                        <a:buNone/>
                        <a:tabLst/>
                        <a:defRPr/>
                      </a:pPr>
                      <a:r>
                        <a:rPr lang="en-US" sz="900" kern="1200" dirty="0">
                          <a:solidFill>
                            <a:srgbClr val="D03238"/>
                          </a:solidFill>
                          <a:latin typeface="Helvetica Neue LT Std 2"/>
                          <a:ea typeface="+mn-ea"/>
                          <a:cs typeface="+mn-cs"/>
                        </a:rPr>
                        <a:t>1936</a:t>
                      </a:r>
                    </a:p>
                  </a:txBody>
                  <a:tcPr marL="36863" marR="36863" marT="36863" marB="36863" anchor="ctr">
                    <a:lnL w="952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solidFill>
                      <a:srgbClr val="E1E1E1"/>
                    </a:solidFill>
                  </a:tcPr>
                </a:tc>
                <a:extLst>
                  <a:ext uri="{0D108BD9-81ED-4DB2-BD59-A6C34878D82A}">
                    <a16:rowId xmlns:a16="http://schemas.microsoft.com/office/drawing/2014/main" val="3439448334"/>
                  </a:ext>
                </a:extLst>
              </a:tr>
            </a:tbl>
          </a:graphicData>
        </a:graphic>
      </p:graphicFrame>
      <p:sp>
        <p:nvSpPr>
          <p:cNvPr id="27" name="TextBox 24">
            <a:extLst>
              <a:ext uri="{FF2B5EF4-FFF2-40B4-BE49-F238E27FC236}">
                <a16:creationId xmlns:a16="http://schemas.microsoft.com/office/drawing/2014/main" id="{E1FC437E-A30B-140A-46A8-470C55EE1149}"/>
              </a:ext>
            </a:extLst>
          </p:cNvPr>
          <p:cNvSpPr txBox="1"/>
          <p:nvPr/>
        </p:nvSpPr>
        <p:spPr>
          <a:xfrm>
            <a:off x="4346199" y="4943326"/>
            <a:ext cx="3426201" cy="1000274"/>
          </a:xfrm>
          <a:prstGeom prst="rect">
            <a:avLst/>
          </a:prstGeom>
        </p:spPr>
        <p:txBody>
          <a:bodyPr wrap="square" lIns="0" tIns="0" rIns="0" bIns="0" rtlCol="0" anchor="t">
            <a:spAutoFit/>
          </a:bodyPr>
          <a:lstStyle/>
          <a:p>
            <a:pPr>
              <a:lnSpc>
                <a:spcPts val="3869"/>
              </a:lnSpc>
            </a:pPr>
            <a:r>
              <a:rPr lang="en-US" sz="3800" dirty="0">
                <a:solidFill>
                  <a:srgbClr val="000000"/>
                </a:solidFill>
                <a:latin typeface="Centennial LT Std"/>
                <a:ea typeface="Centennial LT Std"/>
                <a:cs typeface="Centennial LT Std"/>
                <a:sym typeface="Centennial LT Std"/>
              </a:rPr>
              <a:t>Mixed-Use </a:t>
            </a:r>
          </a:p>
          <a:p>
            <a:pPr>
              <a:lnSpc>
                <a:spcPts val="3869"/>
              </a:lnSpc>
            </a:pPr>
            <a:r>
              <a:rPr lang="en-US" sz="3800" dirty="0">
                <a:solidFill>
                  <a:srgbClr val="000000"/>
                </a:solidFill>
                <a:latin typeface="Centennial LT Std"/>
                <a:ea typeface="Centennial LT Std"/>
                <a:cs typeface="Centennial LT Std"/>
                <a:sym typeface="Centennial LT Std"/>
              </a:rPr>
              <a:t>Portfolio </a:t>
            </a:r>
          </a:p>
        </p:txBody>
      </p:sp>
      <p:sp>
        <p:nvSpPr>
          <p:cNvPr id="28" name="TextBox 25">
            <a:extLst>
              <a:ext uri="{FF2B5EF4-FFF2-40B4-BE49-F238E27FC236}">
                <a16:creationId xmlns:a16="http://schemas.microsoft.com/office/drawing/2014/main" id="{F7ED366C-3201-DF9A-E61E-4FEE7677DD4D}"/>
              </a:ext>
            </a:extLst>
          </p:cNvPr>
          <p:cNvSpPr txBox="1"/>
          <p:nvPr/>
        </p:nvSpPr>
        <p:spPr>
          <a:xfrm>
            <a:off x="4346200" y="5912445"/>
            <a:ext cx="3398751" cy="220510"/>
          </a:xfrm>
          <a:prstGeom prst="rect">
            <a:avLst/>
          </a:prstGeom>
        </p:spPr>
        <p:txBody>
          <a:bodyPr wrap="square" lIns="0" tIns="0" rIns="0" bIns="0" rtlCol="0" anchor="t">
            <a:spAutoFit/>
          </a:bodyPr>
          <a:lstStyle/>
          <a:p>
            <a:pPr>
              <a:lnSpc>
                <a:spcPts val="1895"/>
              </a:lnSpc>
            </a:pPr>
            <a:r>
              <a:rPr lang="en-US" sz="1354" b="1" spc="103" dirty="0">
                <a:solidFill>
                  <a:srgbClr val="000000"/>
                </a:solidFill>
                <a:latin typeface="Helvetica Neue LT Std 2"/>
                <a:ea typeface="Helvetica Neue LT Std 2"/>
                <a:cs typeface="Helvetica Neue LT Std 2"/>
                <a:sym typeface="Helvetica Neue LT Std 2"/>
              </a:rPr>
              <a:t>220 N. Pine St., Davenport, IA</a:t>
            </a:r>
          </a:p>
        </p:txBody>
      </p:sp>
      <p:sp>
        <p:nvSpPr>
          <p:cNvPr id="12" name="TextBox 16">
            <a:extLst>
              <a:ext uri="{FF2B5EF4-FFF2-40B4-BE49-F238E27FC236}">
                <a16:creationId xmlns:a16="http://schemas.microsoft.com/office/drawing/2014/main" id="{C346CF8A-1DC7-B6BD-0580-2B5AF0A23F8B}"/>
              </a:ext>
            </a:extLst>
          </p:cNvPr>
          <p:cNvSpPr txBox="1"/>
          <p:nvPr/>
        </p:nvSpPr>
        <p:spPr>
          <a:xfrm>
            <a:off x="228601" y="4970640"/>
            <a:ext cx="3638151" cy="3868560"/>
          </a:xfrm>
          <a:prstGeom prst="rect">
            <a:avLst/>
          </a:prstGeom>
        </p:spPr>
        <p:txBody>
          <a:bodyPr wrap="square" lIns="0" tIns="0" rIns="0" bIns="0" rtlCol="0" anchor="t">
            <a:spAutoFit/>
          </a:bodyPr>
          <a:lstStyle/>
          <a:p>
            <a:pPr>
              <a:spcBef>
                <a:spcPts val="282"/>
              </a:spcBef>
            </a:pPr>
            <a:r>
              <a:rPr lang="en-US" sz="1693" dirty="0">
                <a:solidFill>
                  <a:srgbClr val="D03238"/>
                </a:solidFill>
                <a:latin typeface="Helvetica Neue LT Std 3"/>
                <a:ea typeface="Helvetica Neue LT Std 3"/>
                <a:cs typeface="Helvetica Neue LT Std 3"/>
                <a:sym typeface="Helvetica Neue LT Std 3"/>
              </a:rPr>
              <a:t>Property Highlights</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Four-parcel mixed-use portfolio totaling approximately 7,100+ SF across commercial and residential assets</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Two operating commercial properties (±1,804 SF and ±686 SF) with FF&amp;E and goodwill included in sale</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Two single-family residential rental homes (±2,135 SF and ±2,496 SF) providing additional income diversification</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Combined land area of approximately 0.95 acres across all parcels</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Turnkey investment opportunity with established business operations and rental components</a:t>
            </a:r>
          </a:p>
          <a:p>
            <a:pPr marL="171450" indent="-171450">
              <a:lnSpc>
                <a:spcPct val="108000"/>
              </a:lnSpc>
              <a:spcBef>
                <a:spcPts val="300"/>
              </a:spcBef>
              <a:buFont typeface="Arial" panose="020B0604020202020204" pitchFamily="34" charset="0"/>
              <a:buChar char="•"/>
            </a:pPr>
            <a:r>
              <a:rPr lang="en-US" sz="1200" dirty="0">
                <a:latin typeface="Neue Haas Grotesk Text Pro" panose="020B0504020202020204" pitchFamily="34" charset="0"/>
              </a:rPr>
              <a:t>Diversified Mixed-Use Portfolio offered strictly as one package – rare opportunity to acquire real estate and operating assets in a single transaction</a:t>
            </a:r>
          </a:p>
        </p:txBody>
      </p:sp>
      <p:sp>
        <p:nvSpPr>
          <p:cNvPr id="2" name="Rectangle 1">
            <a:extLst>
              <a:ext uri="{FF2B5EF4-FFF2-40B4-BE49-F238E27FC236}">
                <a16:creationId xmlns:a16="http://schemas.microsoft.com/office/drawing/2014/main" id="{3C643EF6-A8A2-D904-4EAD-9891BD312FC1}"/>
              </a:ext>
            </a:extLst>
          </p:cNvPr>
          <p:cNvSpPr/>
          <p:nvPr/>
        </p:nvSpPr>
        <p:spPr>
          <a:xfrm>
            <a:off x="0" y="-14932"/>
            <a:ext cx="7772400" cy="1119131"/>
          </a:xfrm>
          <a:prstGeom prst="rect">
            <a:avLst/>
          </a:prstGeom>
          <a:solidFill>
            <a:schemeClr val="tx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6">
            <a:extLst>
              <a:ext uri="{FF2B5EF4-FFF2-40B4-BE49-F238E27FC236}">
                <a16:creationId xmlns:a16="http://schemas.microsoft.com/office/drawing/2014/main" id="{7A04B39F-02DE-6CF2-B5A6-1D4EE9D284D6}"/>
              </a:ext>
            </a:extLst>
          </p:cNvPr>
          <p:cNvSpPr/>
          <p:nvPr/>
        </p:nvSpPr>
        <p:spPr>
          <a:xfrm>
            <a:off x="-55573" y="76200"/>
            <a:ext cx="3606647" cy="1066800"/>
          </a:xfrm>
          <a:custGeom>
            <a:avLst/>
            <a:gdLst/>
            <a:ahLst/>
            <a:cxnLst/>
            <a:rect l="l" t="t" r="r" b="b"/>
            <a:pathLst>
              <a:path w="3834339" h="1207817">
                <a:moveTo>
                  <a:pt x="0" y="0"/>
                </a:moveTo>
                <a:lnTo>
                  <a:pt x="3834340" y="0"/>
                </a:lnTo>
                <a:lnTo>
                  <a:pt x="3834340" y="1207817"/>
                </a:lnTo>
                <a:lnTo>
                  <a:pt x="0" y="1207817"/>
                </a:lnTo>
                <a:lnTo>
                  <a:pt x="0" y="0"/>
                </a:lnTo>
                <a:close/>
              </a:path>
            </a:pathLst>
          </a:custGeom>
          <a:blipFill>
            <a:blip r:embed="rId7"/>
            <a:stretch>
              <a:fillRect/>
            </a:stretch>
          </a:blipFill>
        </p:spPr>
        <p:txBody>
          <a:bodyPr/>
          <a:lstStyle/>
          <a:p>
            <a:endParaRPr lang="en-US" sz="1693"/>
          </a:p>
        </p:txBody>
      </p:sp>
      <p:sp>
        <p:nvSpPr>
          <p:cNvPr id="4" name="Freeform 9">
            <a:extLst>
              <a:ext uri="{FF2B5EF4-FFF2-40B4-BE49-F238E27FC236}">
                <a16:creationId xmlns:a16="http://schemas.microsoft.com/office/drawing/2014/main" id="{802B8B1F-9C18-48C0-2892-6A0B59CD8141}"/>
              </a:ext>
            </a:extLst>
          </p:cNvPr>
          <p:cNvSpPr/>
          <p:nvPr/>
        </p:nvSpPr>
        <p:spPr>
          <a:xfrm>
            <a:off x="3133332" y="255170"/>
            <a:ext cx="1623260" cy="811630"/>
          </a:xfrm>
          <a:custGeom>
            <a:avLst/>
            <a:gdLst/>
            <a:ahLst/>
            <a:cxnLst/>
            <a:rect l="l" t="t" r="r" b="b"/>
            <a:pathLst>
              <a:path w="1725739" h="862869">
                <a:moveTo>
                  <a:pt x="0" y="0"/>
                </a:moveTo>
                <a:lnTo>
                  <a:pt x="1725739" y="0"/>
                </a:lnTo>
                <a:lnTo>
                  <a:pt x="1725739" y="862869"/>
                </a:lnTo>
                <a:lnTo>
                  <a:pt x="0" y="862869"/>
                </a:lnTo>
                <a:lnTo>
                  <a:pt x="0" y="0"/>
                </a:lnTo>
                <a:close/>
              </a:path>
            </a:pathLst>
          </a:custGeom>
          <a:blipFill>
            <a:blip r:embed="rId8"/>
            <a:stretch>
              <a:fillRect/>
            </a:stretch>
          </a:blipFill>
          <a:ln cap="sq">
            <a:noFill/>
            <a:prstDash val="solid"/>
            <a:miter/>
          </a:ln>
        </p:spPr>
        <p:txBody>
          <a:bodyPr/>
          <a:lstStyle/>
          <a:p>
            <a:endParaRPr lang="en-US" sz="1693"/>
          </a:p>
        </p:txBody>
      </p:sp>
      <p:graphicFrame>
        <p:nvGraphicFramePr>
          <p:cNvPr id="7" name="Table 12">
            <a:extLst>
              <a:ext uri="{FF2B5EF4-FFF2-40B4-BE49-F238E27FC236}">
                <a16:creationId xmlns:a16="http://schemas.microsoft.com/office/drawing/2014/main" id="{24D61843-76B5-1AA6-C16B-F2464E66F9BB}"/>
              </a:ext>
            </a:extLst>
          </p:cNvPr>
          <p:cNvGraphicFramePr>
            <a:graphicFrameLocks noGrp="1"/>
          </p:cNvGraphicFramePr>
          <p:nvPr>
            <p:extLst>
              <p:ext uri="{D42A27DB-BD31-4B8C-83A1-F6EECF244321}">
                <p14:modId xmlns:p14="http://schemas.microsoft.com/office/powerpoint/2010/main" val="643145344"/>
              </p:ext>
            </p:extLst>
          </p:nvPr>
        </p:nvGraphicFramePr>
        <p:xfrm>
          <a:off x="4346200" y="6251580"/>
          <a:ext cx="3121401" cy="1195252"/>
        </p:xfrm>
        <a:graphic>
          <a:graphicData uri="http://schemas.openxmlformats.org/drawingml/2006/table">
            <a:tbl>
              <a:tblPr/>
              <a:tblGrid>
                <a:gridCol w="1660759">
                  <a:extLst>
                    <a:ext uri="{9D8B030D-6E8A-4147-A177-3AD203B41FA5}">
                      <a16:colId xmlns:a16="http://schemas.microsoft.com/office/drawing/2014/main" val="20000"/>
                    </a:ext>
                  </a:extLst>
                </a:gridCol>
                <a:gridCol w="1460642">
                  <a:extLst>
                    <a:ext uri="{9D8B030D-6E8A-4147-A177-3AD203B41FA5}">
                      <a16:colId xmlns:a16="http://schemas.microsoft.com/office/drawing/2014/main" val="20001"/>
                    </a:ext>
                  </a:extLst>
                </a:gridCol>
              </a:tblGrid>
              <a:tr h="676003">
                <a:tc>
                  <a:txBody>
                    <a:bodyPr/>
                    <a:lstStyle/>
                    <a:p>
                      <a:pPr algn="just">
                        <a:lnSpc>
                          <a:spcPts val="2239"/>
                        </a:lnSpc>
                        <a:defRPr/>
                      </a:pPr>
                      <a:r>
                        <a:rPr lang="en-US" sz="1600" spc="159" dirty="0">
                          <a:solidFill>
                            <a:srgbClr val="FFFFFF"/>
                          </a:solidFill>
                          <a:latin typeface="Helvetica Neue LT Std 3"/>
                          <a:ea typeface="Helvetica Neue LT Std 3"/>
                          <a:cs typeface="Helvetica Neue LT Std 3"/>
                          <a:sym typeface="Helvetica Neue LT Std 3"/>
                        </a:rPr>
                        <a:t>FOR SALE</a:t>
                      </a:r>
                      <a:endParaRPr lang="en-US" sz="11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D03238"/>
                    </a:solidFill>
                  </a:tcPr>
                </a:tc>
                <a:tc>
                  <a:txBody>
                    <a:bodyPr/>
                    <a:lstStyle/>
                    <a:p>
                      <a:pPr algn="r">
                        <a:lnSpc>
                          <a:spcPts val="2800"/>
                        </a:lnSpc>
                        <a:defRPr/>
                      </a:pPr>
                      <a:r>
                        <a:rPr lang="en-US" sz="2100" baseline="30000" dirty="0">
                          <a:solidFill>
                            <a:srgbClr val="FFFFFF"/>
                          </a:solidFill>
                          <a:latin typeface="Helvetica Neue LT Std 2"/>
                          <a:ea typeface="Helvetica Neue LT Std 2"/>
                          <a:cs typeface="Helvetica Neue LT Std 2"/>
                          <a:sym typeface="Helvetica Neue LT Std 2"/>
                        </a:rPr>
                        <a:t>$</a:t>
                      </a:r>
                      <a:r>
                        <a:rPr lang="en-US" sz="2100" dirty="0">
                          <a:solidFill>
                            <a:srgbClr val="FFFFFF"/>
                          </a:solidFill>
                          <a:latin typeface="Helvetica Neue LT Std 2"/>
                          <a:ea typeface="Helvetica Neue LT Std 2"/>
                          <a:cs typeface="Helvetica Neue LT Std 2"/>
                          <a:sym typeface="Helvetica Neue LT Std 2"/>
                        </a:rPr>
                        <a:t>699,900</a:t>
                      </a:r>
                      <a:endParaRPr lang="en-US" sz="1100" dirty="0">
                        <a:latin typeface="Helvetica" pitchFamily="2" charset="0"/>
                      </a:endParaRPr>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D03238"/>
                    </a:solidFill>
                  </a:tcPr>
                </a:tc>
                <a:extLst>
                  <a:ext uri="{0D108BD9-81ED-4DB2-BD59-A6C34878D82A}">
                    <a16:rowId xmlns:a16="http://schemas.microsoft.com/office/drawing/2014/main" val="10000"/>
                  </a:ext>
                </a:extLst>
              </a:tr>
              <a:tr h="519249">
                <a:tc>
                  <a:txBody>
                    <a:bodyPr/>
                    <a:lstStyle/>
                    <a:p>
                      <a:pPr algn="l">
                        <a:lnSpc>
                          <a:spcPts val="1260"/>
                        </a:lnSpc>
                        <a:defRPr/>
                      </a:pPr>
                      <a:r>
                        <a:rPr lang="en-US" sz="1100" spc="89" dirty="0">
                          <a:solidFill>
                            <a:srgbClr val="000000"/>
                          </a:solidFill>
                          <a:latin typeface="Helvetica Neue LT Std 3"/>
                          <a:sym typeface="Helvetica Neue LT Std 3"/>
                        </a:rPr>
                        <a:t>TOTAL SQ. FT.</a:t>
                      </a:r>
                      <a:endParaRPr lang="en-US" sz="16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1E1E1"/>
                    </a:solidFill>
                  </a:tcPr>
                </a:tc>
                <a:tc>
                  <a:txBody>
                    <a:bodyPr/>
                    <a:lstStyle/>
                    <a:p>
                      <a:pPr algn="r">
                        <a:lnSpc>
                          <a:spcPts val="1679"/>
                        </a:lnSpc>
                        <a:defRPr/>
                      </a:pPr>
                      <a:r>
                        <a:rPr lang="en-US" sz="1200" dirty="0">
                          <a:solidFill>
                            <a:srgbClr val="000000"/>
                          </a:solidFill>
                          <a:latin typeface="Helvetica Neue LT Std 3"/>
                          <a:ea typeface="Helvetica Neue LT Std 3"/>
                          <a:cs typeface="Helvetica Neue LT Std 3"/>
                          <a:sym typeface="Helvetica Neue LT Std 3"/>
                        </a:rPr>
                        <a:t>7,100+ SF</a:t>
                      </a:r>
                      <a:endParaRPr lang="en-US" sz="1100" dirty="0"/>
                    </a:p>
                  </a:txBody>
                  <a:tcPr marL="146957" marR="146957" marT="146957" marB="146957"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469C6430-9815-7B11-0DCC-F010A2D8D95D}"/>
              </a:ext>
            </a:extLst>
          </p:cNvPr>
          <p:cNvSpPr txBox="1"/>
          <p:nvPr/>
        </p:nvSpPr>
        <p:spPr>
          <a:xfrm>
            <a:off x="-5039" y="4572000"/>
            <a:ext cx="7781040" cy="276999"/>
          </a:xfrm>
          <a:prstGeom prst="rect">
            <a:avLst/>
          </a:prstGeom>
          <a:solidFill>
            <a:srgbClr val="D03238"/>
          </a:solidFill>
        </p:spPr>
        <p:txBody>
          <a:bodyPr wrap="square" rtlCol="0" anchor="ctr">
            <a:spAutoFit/>
          </a:bodyPr>
          <a:lstStyle/>
          <a:p>
            <a:pPr algn="ctr"/>
            <a:r>
              <a:rPr lang="en-US" sz="1200" b="1" i="1" dirty="0">
                <a:solidFill>
                  <a:schemeClr val="bg1"/>
                </a:solidFill>
                <a:latin typeface="Neue Haas Grotesk Text Pro" panose="020B0504020202020204" pitchFamily="34" charset="0"/>
              </a:rPr>
              <a:t>Owner retiring after 26 successful years - Turnkey commercial + residential investment opportunity</a:t>
            </a:r>
          </a:p>
        </p:txBody>
      </p:sp>
      <p:sp>
        <p:nvSpPr>
          <p:cNvPr id="10" name="TextBox 9">
            <a:extLst>
              <a:ext uri="{FF2B5EF4-FFF2-40B4-BE49-F238E27FC236}">
                <a16:creationId xmlns:a16="http://schemas.microsoft.com/office/drawing/2014/main" id="{BE6465EE-456E-EE60-77DD-DEE5D1EBA73E}"/>
              </a:ext>
            </a:extLst>
          </p:cNvPr>
          <p:cNvSpPr txBox="1"/>
          <p:nvPr/>
        </p:nvSpPr>
        <p:spPr>
          <a:xfrm>
            <a:off x="4754853" y="3859522"/>
            <a:ext cx="1761732" cy="461665"/>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latin typeface="Helvetica Neue LT Std 1" panose="020B0604020202020204" charset="0"/>
              </a:rPr>
              <a:t>Scan for a Video Tour of the Property!</a:t>
            </a:r>
          </a:p>
        </p:txBody>
      </p:sp>
      <p:pic>
        <p:nvPicPr>
          <p:cNvPr id="13" name="Picture 12">
            <a:extLst>
              <a:ext uri="{FF2B5EF4-FFF2-40B4-BE49-F238E27FC236}">
                <a16:creationId xmlns:a16="http://schemas.microsoft.com/office/drawing/2014/main" id="{793B9B52-6B91-29F7-7655-8A299FDE50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1184" y="3409608"/>
            <a:ext cx="1009650" cy="1009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561E-0A87-87B0-76EE-74B3EDDC9B42}"/>
            </a:ext>
          </a:extLst>
        </p:cNvPr>
        <p:cNvGrpSpPr/>
        <p:nvPr/>
      </p:nvGrpSpPr>
      <p:grpSpPr>
        <a:xfrm>
          <a:off x="0" y="0"/>
          <a:ext cx="0" cy="0"/>
          <a:chOff x="0" y="0"/>
          <a:chExt cx="0" cy="0"/>
        </a:xfrm>
      </p:grpSpPr>
      <p:pic>
        <p:nvPicPr>
          <p:cNvPr id="62" name="Picture 61">
            <a:extLst>
              <a:ext uri="{FF2B5EF4-FFF2-40B4-BE49-F238E27FC236}">
                <a16:creationId xmlns:a16="http://schemas.microsoft.com/office/drawing/2014/main" id="{A2566AB1-D31F-5A0A-D101-711F57150579}"/>
              </a:ext>
            </a:extLst>
          </p:cNvPr>
          <p:cNvPicPr>
            <a:picLocks noChangeAspect="1"/>
          </p:cNvPicPr>
          <p:nvPr/>
        </p:nvPicPr>
        <p:blipFill>
          <a:blip r:embed="rId2" cstate="print">
            <a:extLst>
              <a:ext uri="{28A0092B-C50C-407E-A947-70E740481C1C}">
                <a14:useLocalDpi xmlns:a14="http://schemas.microsoft.com/office/drawing/2010/main" val="0"/>
              </a:ext>
            </a:extLst>
          </a:blip>
          <a:srcRect r="1897"/>
          <a:stretch>
            <a:fillRect/>
          </a:stretch>
        </p:blipFill>
        <p:spPr>
          <a:xfrm>
            <a:off x="3989997" y="1066800"/>
            <a:ext cx="3764099" cy="2562927"/>
          </a:xfrm>
          <a:prstGeom prst="rect">
            <a:avLst/>
          </a:prstGeom>
        </p:spPr>
      </p:pic>
      <p:pic>
        <p:nvPicPr>
          <p:cNvPr id="69" name="Picture 68">
            <a:extLst>
              <a:ext uri="{FF2B5EF4-FFF2-40B4-BE49-F238E27FC236}">
                <a16:creationId xmlns:a16="http://schemas.microsoft.com/office/drawing/2014/main" id="{EC0BD645-4D4B-3421-9E5E-4FB0CE50F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 y="1066800"/>
            <a:ext cx="3789585" cy="2531324"/>
          </a:xfrm>
          <a:prstGeom prst="rect">
            <a:avLst/>
          </a:prstGeom>
        </p:spPr>
      </p:pic>
      <p:pic>
        <p:nvPicPr>
          <p:cNvPr id="41" name="Picture 40">
            <a:extLst>
              <a:ext uri="{FF2B5EF4-FFF2-40B4-BE49-F238E27FC236}">
                <a16:creationId xmlns:a16="http://schemas.microsoft.com/office/drawing/2014/main" id="{CC09B031-7B05-470B-083A-6F539A9F38E5}"/>
              </a:ext>
            </a:extLst>
          </p:cNvPr>
          <p:cNvPicPr>
            <a:picLocks noChangeAspect="1"/>
          </p:cNvPicPr>
          <p:nvPr/>
        </p:nvPicPr>
        <p:blipFill>
          <a:blip r:embed="rId4" cstate="print">
            <a:extLst>
              <a:ext uri="{28A0092B-C50C-407E-A947-70E740481C1C}">
                <a14:useLocalDpi xmlns:a14="http://schemas.microsoft.com/office/drawing/2010/main" val="0"/>
              </a:ext>
            </a:extLst>
          </a:blip>
          <a:srcRect r="8049" b="6737"/>
          <a:stretch>
            <a:fillRect/>
          </a:stretch>
        </p:blipFill>
        <p:spPr>
          <a:xfrm>
            <a:off x="-18912" y="3758640"/>
            <a:ext cx="3852861" cy="2610294"/>
          </a:xfrm>
          <a:prstGeom prst="rect">
            <a:avLst/>
          </a:prstGeom>
        </p:spPr>
      </p:pic>
      <p:grpSp>
        <p:nvGrpSpPr>
          <p:cNvPr id="4" name="Group 4">
            <a:extLst>
              <a:ext uri="{FF2B5EF4-FFF2-40B4-BE49-F238E27FC236}">
                <a16:creationId xmlns:a16="http://schemas.microsoft.com/office/drawing/2014/main" id="{40EC03B3-6F80-D449-2B1E-777CE9C0239C}"/>
              </a:ext>
            </a:extLst>
          </p:cNvPr>
          <p:cNvGrpSpPr/>
          <p:nvPr/>
        </p:nvGrpSpPr>
        <p:grpSpPr>
          <a:xfrm>
            <a:off x="332312" y="8667816"/>
            <a:ext cx="7440088" cy="865700"/>
            <a:chOff x="0" y="0"/>
            <a:chExt cx="2709333" cy="329834"/>
          </a:xfrm>
        </p:grpSpPr>
        <p:sp>
          <p:nvSpPr>
            <p:cNvPr id="5" name="Freeform 5">
              <a:extLst>
                <a:ext uri="{FF2B5EF4-FFF2-40B4-BE49-F238E27FC236}">
                  <a16:creationId xmlns:a16="http://schemas.microsoft.com/office/drawing/2014/main" id="{6CCAC1B3-6809-4A8E-D135-B2FF419CB493}"/>
                </a:ext>
              </a:extLst>
            </p:cNvPr>
            <p:cNvSpPr/>
            <p:nvPr/>
          </p:nvSpPr>
          <p:spPr>
            <a:xfrm>
              <a:off x="0" y="0"/>
              <a:ext cx="2709333"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6" name="TextBox 6">
              <a:extLst>
                <a:ext uri="{FF2B5EF4-FFF2-40B4-BE49-F238E27FC236}">
                  <a16:creationId xmlns:a16="http://schemas.microsoft.com/office/drawing/2014/main" id="{8DD0EF6F-9629-49A2-D0E8-AB75BDC880BC}"/>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7" name="Group 7">
            <a:extLst>
              <a:ext uri="{FF2B5EF4-FFF2-40B4-BE49-F238E27FC236}">
                <a16:creationId xmlns:a16="http://schemas.microsoft.com/office/drawing/2014/main" id="{8CEBD813-D1FE-B08F-41F5-11311A261BE1}"/>
              </a:ext>
            </a:extLst>
          </p:cNvPr>
          <p:cNvGrpSpPr/>
          <p:nvPr/>
        </p:nvGrpSpPr>
        <p:grpSpPr>
          <a:xfrm>
            <a:off x="-1" y="8667816"/>
            <a:ext cx="407865" cy="865700"/>
            <a:chOff x="0" y="0"/>
            <a:chExt cx="99742" cy="329834"/>
          </a:xfrm>
        </p:grpSpPr>
        <p:sp>
          <p:nvSpPr>
            <p:cNvPr id="8" name="Freeform 8">
              <a:extLst>
                <a:ext uri="{FF2B5EF4-FFF2-40B4-BE49-F238E27FC236}">
                  <a16:creationId xmlns:a16="http://schemas.microsoft.com/office/drawing/2014/main" id="{5F64859B-8EE7-1F21-EB6D-A0766EE3ECF2}"/>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693"/>
            </a:p>
          </p:txBody>
        </p:sp>
        <p:sp>
          <p:nvSpPr>
            <p:cNvPr id="9" name="TextBox 9">
              <a:extLst>
                <a:ext uri="{FF2B5EF4-FFF2-40B4-BE49-F238E27FC236}">
                  <a16:creationId xmlns:a16="http://schemas.microsoft.com/office/drawing/2014/main" id="{18E22D7A-3CF3-7042-43ED-BBE8F685E3F5}"/>
                </a:ext>
              </a:extLst>
            </p:cNvPr>
            <p:cNvSpPr txBox="1"/>
            <p:nvPr/>
          </p:nvSpPr>
          <p:spPr>
            <a:xfrm>
              <a:off x="0" y="-66675"/>
              <a:ext cx="99742" cy="396509"/>
            </a:xfrm>
            <a:prstGeom prst="rect">
              <a:avLst/>
            </a:prstGeom>
          </p:spPr>
          <p:txBody>
            <a:bodyPr lIns="47783" tIns="47783" rIns="47783" bIns="47783" rtlCol="0" anchor="ctr"/>
            <a:lstStyle/>
            <a:p>
              <a:pPr algn="ctr">
                <a:lnSpc>
                  <a:spcPts val="1975"/>
                </a:lnSpc>
              </a:pPr>
              <a:endParaRPr sz="1693"/>
            </a:p>
          </p:txBody>
        </p:sp>
      </p:grpSp>
      <p:sp>
        <p:nvSpPr>
          <p:cNvPr id="10" name="Freeform 10">
            <a:extLst>
              <a:ext uri="{FF2B5EF4-FFF2-40B4-BE49-F238E27FC236}">
                <a16:creationId xmlns:a16="http://schemas.microsoft.com/office/drawing/2014/main" id="{C3934037-CE0D-EAC0-D115-FCE87FD7D468}"/>
              </a:ext>
            </a:extLst>
          </p:cNvPr>
          <p:cNvSpPr/>
          <p:nvPr/>
        </p:nvSpPr>
        <p:spPr>
          <a:xfrm>
            <a:off x="675915"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5"/>
            <a:stretch>
              <a:fillRect l="-51297" r="-51297"/>
            </a:stretch>
          </a:blipFill>
        </p:spPr>
        <p:txBody>
          <a:bodyPr/>
          <a:lstStyle/>
          <a:p>
            <a:endParaRPr lang="en-US" sz="1693"/>
          </a:p>
        </p:txBody>
      </p:sp>
      <p:sp>
        <p:nvSpPr>
          <p:cNvPr id="11" name="Freeform 11">
            <a:extLst>
              <a:ext uri="{FF2B5EF4-FFF2-40B4-BE49-F238E27FC236}">
                <a16:creationId xmlns:a16="http://schemas.microsoft.com/office/drawing/2014/main" id="{93C64235-EB65-44BE-B8DA-DAC0F87BD6C4}"/>
              </a:ext>
            </a:extLst>
          </p:cNvPr>
          <p:cNvSpPr/>
          <p:nvPr/>
        </p:nvSpPr>
        <p:spPr>
          <a:xfrm>
            <a:off x="555775" y="152400"/>
            <a:ext cx="3764099" cy="786894"/>
          </a:xfrm>
          <a:custGeom>
            <a:avLst/>
            <a:gdLst/>
            <a:ahLst/>
            <a:cxnLst/>
            <a:rect l="l" t="t" r="r" b="b"/>
            <a:pathLst>
              <a:path w="4001731" h="900389">
                <a:moveTo>
                  <a:pt x="0" y="0"/>
                </a:moveTo>
                <a:lnTo>
                  <a:pt x="4001731" y="0"/>
                </a:lnTo>
                <a:lnTo>
                  <a:pt x="4001731" y="900390"/>
                </a:lnTo>
                <a:lnTo>
                  <a:pt x="0" y="900390"/>
                </a:lnTo>
                <a:lnTo>
                  <a:pt x="0" y="0"/>
                </a:lnTo>
                <a:close/>
              </a:path>
            </a:pathLst>
          </a:custGeom>
          <a:blipFill>
            <a:blip r:embed="rId6"/>
            <a:stretch>
              <a:fillRect/>
            </a:stretch>
          </a:blipFill>
        </p:spPr>
        <p:txBody>
          <a:bodyPr/>
          <a:lstStyle/>
          <a:p>
            <a:endParaRPr lang="en-US" sz="1693"/>
          </a:p>
        </p:txBody>
      </p:sp>
      <p:grpSp>
        <p:nvGrpSpPr>
          <p:cNvPr id="13" name="Group 13">
            <a:extLst>
              <a:ext uri="{FF2B5EF4-FFF2-40B4-BE49-F238E27FC236}">
                <a16:creationId xmlns:a16="http://schemas.microsoft.com/office/drawing/2014/main" id="{896B9266-E19D-4BB1-AD0E-4AFF793A3C60}"/>
              </a:ext>
            </a:extLst>
          </p:cNvPr>
          <p:cNvGrpSpPr/>
          <p:nvPr/>
        </p:nvGrpSpPr>
        <p:grpSpPr>
          <a:xfrm>
            <a:off x="4495801" y="292999"/>
            <a:ext cx="2652185" cy="650057"/>
            <a:chOff x="-387649" y="-57150"/>
            <a:chExt cx="3759494" cy="921460"/>
          </a:xfrm>
        </p:grpSpPr>
        <p:sp>
          <p:nvSpPr>
            <p:cNvPr id="14" name="TextBox 14">
              <a:extLst>
                <a:ext uri="{FF2B5EF4-FFF2-40B4-BE49-F238E27FC236}">
                  <a16:creationId xmlns:a16="http://schemas.microsoft.com/office/drawing/2014/main" id="{D59CA079-A165-9D4A-A997-8AE22C6046EC}"/>
                </a:ext>
              </a:extLst>
            </p:cNvPr>
            <p:cNvSpPr txBox="1"/>
            <p:nvPr/>
          </p:nvSpPr>
          <p:spPr>
            <a:xfrm>
              <a:off x="-387649" y="282609"/>
              <a:ext cx="3752425" cy="581701"/>
            </a:xfrm>
            <a:prstGeom prst="rect">
              <a:avLst/>
            </a:prstGeom>
          </p:spPr>
          <p:txBody>
            <a:bodyPr wrap="square" lIns="0" tIns="0" rIns="0" bIns="0" rtlCol="0" anchor="t">
              <a:spAutoFit/>
            </a:bodyPr>
            <a:lstStyle/>
            <a:p>
              <a:pPr algn="r">
                <a:lnSpc>
                  <a:spcPts val="1655"/>
                </a:lnSpc>
              </a:pPr>
              <a:r>
                <a:rPr lang="en-US" sz="1035" dirty="0">
                  <a:solidFill>
                    <a:srgbClr val="000000"/>
                  </a:solidFill>
                  <a:latin typeface="Helvetica Neue LT Std 2"/>
                  <a:ea typeface="Helvetica Neue LT Std 2"/>
                  <a:cs typeface="Helvetica Neue LT Std 2"/>
                  <a:sym typeface="Helvetica Neue LT Std 2"/>
                </a:rPr>
                <a:t>7,100+ SF (combined)</a:t>
              </a:r>
            </a:p>
            <a:p>
              <a:pPr algn="r">
                <a:lnSpc>
                  <a:spcPts val="1655"/>
                </a:lnSpc>
              </a:pPr>
              <a:r>
                <a:rPr lang="en-US" sz="1035" dirty="0">
                  <a:solidFill>
                    <a:srgbClr val="000000"/>
                  </a:solidFill>
                  <a:latin typeface="Helvetica Neue LT Std 2"/>
                  <a:ea typeface="Helvetica Neue LT Std 2"/>
                  <a:cs typeface="Helvetica Neue LT Std 2"/>
                  <a:sym typeface="Helvetica Neue LT Std 2"/>
                </a:rPr>
                <a:t>Diversified Mixed-Use Portfolio</a:t>
              </a:r>
            </a:p>
          </p:txBody>
        </p:sp>
        <p:sp>
          <p:nvSpPr>
            <p:cNvPr id="15" name="TextBox 15">
              <a:extLst>
                <a:ext uri="{FF2B5EF4-FFF2-40B4-BE49-F238E27FC236}">
                  <a16:creationId xmlns:a16="http://schemas.microsoft.com/office/drawing/2014/main" id="{DAB9640D-23C8-0900-E9E6-4D2C2101A01A}"/>
                </a:ext>
              </a:extLst>
            </p:cNvPr>
            <p:cNvSpPr txBox="1"/>
            <p:nvPr/>
          </p:nvSpPr>
          <p:spPr>
            <a:xfrm>
              <a:off x="0" y="-57150"/>
              <a:ext cx="3371845" cy="280489"/>
            </a:xfrm>
            <a:prstGeom prst="rect">
              <a:avLst/>
            </a:prstGeom>
          </p:spPr>
          <p:txBody>
            <a:bodyPr lIns="0" tIns="0" rIns="0" bIns="0" rtlCol="0" anchor="t">
              <a:spAutoFit/>
            </a:bodyPr>
            <a:lstStyle/>
            <a:p>
              <a:pPr algn="r">
                <a:lnSpc>
                  <a:spcPts val="1711"/>
                </a:lnSpc>
              </a:pPr>
              <a:r>
                <a:rPr lang="en-US" sz="1222" dirty="0">
                  <a:solidFill>
                    <a:srgbClr val="000000"/>
                  </a:solidFill>
                  <a:latin typeface="Helvetica Neue LT Std 1"/>
                  <a:ea typeface="Helvetica Neue LT Std 1"/>
                  <a:cs typeface="Helvetica Neue LT Std 1"/>
                  <a:sym typeface="Helvetica Neue LT Std 1"/>
                </a:rPr>
                <a:t>For Sale</a:t>
              </a:r>
            </a:p>
          </p:txBody>
        </p:sp>
      </p:grpSp>
      <p:sp>
        <p:nvSpPr>
          <p:cNvPr id="16" name="TextBox 16">
            <a:extLst>
              <a:ext uri="{FF2B5EF4-FFF2-40B4-BE49-F238E27FC236}">
                <a16:creationId xmlns:a16="http://schemas.microsoft.com/office/drawing/2014/main" id="{A97F43FC-BE3C-FCF2-B946-FD4B475DB6B0}"/>
              </a:ext>
            </a:extLst>
          </p:cNvPr>
          <p:cNvSpPr txBox="1"/>
          <p:nvPr/>
        </p:nvSpPr>
        <p:spPr>
          <a:xfrm>
            <a:off x="1250594" y="8935839"/>
            <a:ext cx="1713620"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Vice President/Director</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563-823-5113</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563-343-6597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slangan@ruhlcommercial.com</a:t>
            </a:r>
          </a:p>
        </p:txBody>
      </p:sp>
      <p:sp>
        <p:nvSpPr>
          <p:cNvPr id="17" name="TextBox 17">
            <a:extLst>
              <a:ext uri="{FF2B5EF4-FFF2-40B4-BE49-F238E27FC236}">
                <a16:creationId xmlns:a16="http://schemas.microsoft.com/office/drawing/2014/main" id="{6235D26E-54EA-2F83-54F5-FC576A964917}"/>
              </a:ext>
            </a:extLst>
          </p:cNvPr>
          <p:cNvSpPr txBox="1"/>
          <p:nvPr/>
        </p:nvSpPr>
        <p:spPr>
          <a:xfrm>
            <a:off x="3507006" y="8935839"/>
            <a:ext cx="1606735"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Sales Manager/Vice President</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563-355-4000</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319-640-0527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phadjis@ruhlcommercial.com</a:t>
            </a:r>
          </a:p>
        </p:txBody>
      </p:sp>
      <p:sp>
        <p:nvSpPr>
          <p:cNvPr id="18" name="TextBox 18">
            <a:extLst>
              <a:ext uri="{FF2B5EF4-FFF2-40B4-BE49-F238E27FC236}">
                <a16:creationId xmlns:a16="http://schemas.microsoft.com/office/drawing/2014/main" id="{6B100CB6-8E9B-4572-6344-E5CB954309F9}"/>
              </a:ext>
            </a:extLst>
          </p:cNvPr>
          <p:cNvSpPr txBox="1"/>
          <p:nvPr/>
        </p:nvSpPr>
        <p:spPr>
          <a:xfrm>
            <a:off x="1238322" y="8796691"/>
            <a:ext cx="1139493"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SHAWN LANGAN</a:t>
            </a:r>
          </a:p>
        </p:txBody>
      </p:sp>
      <p:sp>
        <p:nvSpPr>
          <p:cNvPr id="19" name="TextBox 19">
            <a:extLst>
              <a:ext uri="{FF2B5EF4-FFF2-40B4-BE49-F238E27FC236}">
                <a16:creationId xmlns:a16="http://schemas.microsoft.com/office/drawing/2014/main" id="{F7516C09-81CD-9FF5-0740-6C98472EE6F3}"/>
              </a:ext>
            </a:extLst>
          </p:cNvPr>
          <p:cNvSpPr txBox="1"/>
          <p:nvPr/>
        </p:nvSpPr>
        <p:spPr>
          <a:xfrm>
            <a:off x="3507006" y="8796691"/>
            <a:ext cx="1247599" cy="128240"/>
          </a:xfrm>
          <a:prstGeom prst="rect">
            <a:avLst/>
          </a:prstGeom>
        </p:spPr>
        <p:txBody>
          <a:bodyPr wrap="square"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PETE HADJIS</a:t>
            </a:r>
          </a:p>
        </p:txBody>
      </p:sp>
      <p:sp>
        <p:nvSpPr>
          <p:cNvPr id="20" name="TextBox 20">
            <a:extLst>
              <a:ext uri="{FF2B5EF4-FFF2-40B4-BE49-F238E27FC236}">
                <a16:creationId xmlns:a16="http://schemas.microsoft.com/office/drawing/2014/main" id="{2114BFD7-1F60-7CB5-32B3-63EDF66C30CE}"/>
              </a:ext>
            </a:extLst>
          </p:cNvPr>
          <p:cNvSpPr txBox="1"/>
          <p:nvPr/>
        </p:nvSpPr>
        <p:spPr>
          <a:xfrm>
            <a:off x="5684639" y="8935839"/>
            <a:ext cx="2094111"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Commercial Sales Associate</a:t>
            </a:r>
          </a:p>
          <a:p>
            <a:pPr>
              <a:lnSpc>
                <a:spcPts val="1048"/>
              </a:lnSpc>
            </a:pPr>
            <a:r>
              <a:rPr lang="en-US" sz="900" dirty="0">
                <a:solidFill>
                  <a:srgbClr val="000000"/>
                </a:solidFill>
                <a:latin typeface="Helvetica Neue LT Std 2"/>
                <a:ea typeface="Helvetica Neue LT Std 2"/>
                <a:cs typeface="Helvetica Neue LT Std 2"/>
                <a:sym typeface="Helvetica Neue LT Std 2"/>
              </a:rPr>
              <a:t>o</a:t>
            </a:r>
            <a:r>
              <a:rPr lang="en-US" sz="900">
                <a:solidFill>
                  <a:srgbClr val="000000"/>
                </a:solidFill>
                <a:latin typeface="Helvetica Neue LT Std 2"/>
                <a:ea typeface="Helvetica Neue LT Std 2"/>
                <a:cs typeface="Helvetica Neue LT Std 2"/>
                <a:sym typeface="Helvetica Neue LT Std 2"/>
              </a:rPr>
              <a:t>: 563-823-5133</a:t>
            </a:r>
            <a:endParaRPr lang="en-US" sz="900" dirty="0">
              <a:solidFill>
                <a:srgbClr val="000000"/>
              </a:solidFill>
              <a:latin typeface="Helvetica Neue LT Std 2"/>
              <a:ea typeface="Helvetica Neue LT Std 2"/>
              <a:cs typeface="Helvetica Neue LT Std 2"/>
              <a:sym typeface="Helvetica Neue LT Std 2"/>
            </a:endParaRPr>
          </a:p>
          <a:p>
            <a:pPr>
              <a:lnSpc>
                <a:spcPts val="1048"/>
              </a:lnSpc>
            </a:pPr>
            <a:r>
              <a:rPr lang="en-US" sz="900" dirty="0">
                <a:solidFill>
                  <a:srgbClr val="000000"/>
                </a:solidFill>
                <a:latin typeface="Helvetica Neue LT Std 2"/>
                <a:ea typeface="Helvetica Neue LT Std 2"/>
                <a:cs typeface="Helvetica Neue LT Std 2"/>
                <a:sym typeface="Helvetica Neue LT Std 2"/>
              </a:rPr>
              <a:t>c: 815-716-0264</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clamb@ruhlcommercial.com</a:t>
            </a:r>
          </a:p>
        </p:txBody>
      </p:sp>
      <p:sp>
        <p:nvSpPr>
          <p:cNvPr id="21" name="TextBox 21">
            <a:extLst>
              <a:ext uri="{FF2B5EF4-FFF2-40B4-BE49-F238E27FC236}">
                <a16:creationId xmlns:a16="http://schemas.microsoft.com/office/drawing/2014/main" id="{DE922694-456D-B585-7D1B-B48BEB1B07DB}"/>
              </a:ext>
            </a:extLst>
          </p:cNvPr>
          <p:cNvSpPr txBox="1"/>
          <p:nvPr/>
        </p:nvSpPr>
        <p:spPr>
          <a:xfrm>
            <a:off x="5684639" y="8796691"/>
            <a:ext cx="1161672"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CARRIE LAMB</a:t>
            </a:r>
          </a:p>
        </p:txBody>
      </p:sp>
      <p:sp>
        <p:nvSpPr>
          <p:cNvPr id="25" name="Freeform 25">
            <a:extLst>
              <a:ext uri="{FF2B5EF4-FFF2-40B4-BE49-F238E27FC236}">
                <a16:creationId xmlns:a16="http://schemas.microsoft.com/office/drawing/2014/main" id="{E6A7796F-DFC5-6E6D-79A9-49899B4B6159}"/>
              </a:ext>
            </a:extLst>
          </p:cNvPr>
          <p:cNvSpPr/>
          <p:nvPr/>
        </p:nvSpPr>
        <p:spPr>
          <a:xfrm>
            <a:off x="2938736" y="8794690"/>
            <a:ext cx="490264" cy="660512"/>
          </a:xfrm>
          <a:custGeom>
            <a:avLst/>
            <a:gdLst/>
            <a:ahLst/>
            <a:cxnLst/>
            <a:rect l="l" t="t" r="r" b="b"/>
            <a:pathLst>
              <a:path w="521215" h="702211">
                <a:moveTo>
                  <a:pt x="0" y="0"/>
                </a:moveTo>
                <a:lnTo>
                  <a:pt x="521214" y="0"/>
                </a:lnTo>
                <a:lnTo>
                  <a:pt x="521214" y="702211"/>
                </a:lnTo>
                <a:lnTo>
                  <a:pt x="0" y="702211"/>
                </a:lnTo>
                <a:lnTo>
                  <a:pt x="0" y="0"/>
                </a:lnTo>
                <a:close/>
              </a:path>
            </a:pathLst>
          </a:custGeom>
          <a:blipFill>
            <a:blip r:embed="rId7"/>
            <a:stretch>
              <a:fillRect l="-51297" r="-51297"/>
            </a:stretch>
          </a:blipFill>
        </p:spPr>
        <p:txBody>
          <a:bodyPr/>
          <a:lstStyle/>
          <a:p>
            <a:endParaRPr lang="en-US" sz="1693"/>
          </a:p>
        </p:txBody>
      </p:sp>
      <p:sp>
        <p:nvSpPr>
          <p:cNvPr id="26" name="Freeform 26">
            <a:extLst>
              <a:ext uri="{FF2B5EF4-FFF2-40B4-BE49-F238E27FC236}">
                <a16:creationId xmlns:a16="http://schemas.microsoft.com/office/drawing/2014/main" id="{26DABDD9-7052-BD5E-2955-60D21E345061}"/>
              </a:ext>
            </a:extLst>
          </p:cNvPr>
          <p:cNvSpPr/>
          <p:nvPr/>
        </p:nvSpPr>
        <p:spPr>
          <a:xfrm>
            <a:off x="5113741"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8"/>
            <a:stretch>
              <a:fillRect l="-64583" t="-13774" r="-65917"/>
            </a:stretch>
          </a:blipFill>
        </p:spPr>
        <p:txBody>
          <a:bodyPr/>
          <a:lstStyle/>
          <a:p>
            <a:endParaRPr lang="en-US" sz="1693"/>
          </a:p>
        </p:txBody>
      </p:sp>
      <p:grpSp>
        <p:nvGrpSpPr>
          <p:cNvPr id="27" name="Group 27">
            <a:extLst>
              <a:ext uri="{FF2B5EF4-FFF2-40B4-BE49-F238E27FC236}">
                <a16:creationId xmlns:a16="http://schemas.microsoft.com/office/drawing/2014/main" id="{CDEF8268-6282-5A16-F5B1-C87AD1B89BF0}"/>
              </a:ext>
            </a:extLst>
          </p:cNvPr>
          <p:cNvGrpSpPr/>
          <p:nvPr/>
        </p:nvGrpSpPr>
        <p:grpSpPr>
          <a:xfrm>
            <a:off x="0" y="9572044"/>
            <a:ext cx="7772400" cy="333956"/>
            <a:chOff x="0" y="0"/>
            <a:chExt cx="2709333" cy="127238"/>
          </a:xfrm>
        </p:grpSpPr>
        <p:sp>
          <p:nvSpPr>
            <p:cNvPr id="28" name="Freeform 28">
              <a:extLst>
                <a:ext uri="{FF2B5EF4-FFF2-40B4-BE49-F238E27FC236}">
                  <a16:creationId xmlns:a16="http://schemas.microsoft.com/office/drawing/2014/main" id="{CD28C644-05D3-DB8E-8B82-623AEC64727B}"/>
                </a:ext>
              </a:extLst>
            </p:cNvPr>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a:p>
          </p:txBody>
        </p:sp>
        <p:sp>
          <p:nvSpPr>
            <p:cNvPr id="29" name="TextBox 29">
              <a:extLst>
                <a:ext uri="{FF2B5EF4-FFF2-40B4-BE49-F238E27FC236}">
                  <a16:creationId xmlns:a16="http://schemas.microsoft.com/office/drawing/2014/main" id="{949B9775-2662-0437-D0C7-E75D3861D0DB}"/>
                </a:ext>
              </a:extLst>
            </p:cNvPr>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a:extLst>
              <a:ext uri="{FF2B5EF4-FFF2-40B4-BE49-F238E27FC236}">
                <a16:creationId xmlns:a16="http://schemas.microsoft.com/office/drawing/2014/main" id="{626F2F6F-7D60-BE0A-E4EE-0E43BBE8C10E}"/>
              </a:ext>
            </a:extLst>
          </p:cNvPr>
          <p:cNvSpPr/>
          <p:nvPr/>
        </p:nvSpPr>
        <p:spPr>
          <a:xfrm>
            <a:off x="879088" y="96619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1693"/>
          </a:p>
        </p:txBody>
      </p:sp>
      <p:sp>
        <p:nvSpPr>
          <p:cNvPr id="31" name="Freeform 31">
            <a:extLst>
              <a:ext uri="{FF2B5EF4-FFF2-40B4-BE49-F238E27FC236}">
                <a16:creationId xmlns:a16="http://schemas.microsoft.com/office/drawing/2014/main" id="{2528D421-4CB3-5665-2CE2-943160010FA4}"/>
              </a:ext>
            </a:extLst>
          </p:cNvPr>
          <p:cNvSpPr/>
          <p:nvPr/>
        </p:nvSpPr>
        <p:spPr>
          <a:xfrm>
            <a:off x="3591458" y="96755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sz="1693"/>
          </a:p>
        </p:txBody>
      </p:sp>
      <p:sp>
        <p:nvSpPr>
          <p:cNvPr id="32" name="Freeform 32">
            <a:extLst>
              <a:ext uri="{FF2B5EF4-FFF2-40B4-BE49-F238E27FC236}">
                <a16:creationId xmlns:a16="http://schemas.microsoft.com/office/drawing/2014/main" id="{F4073D07-EF9A-CB50-2012-F5158051BE2A}"/>
              </a:ext>
            </a:extLst>
          </p:cNvPr>
          <p:cNvSpPr/>
          <p:nvPr/>
        </p:nvSpPr>
        <p:spPr>
          <a:xfrm>
            <a:off x="4769274" y="96755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693"/>
          </a:p>
        </p:txBody>
      </p:sp>
      <p:sp>
        <p:nvSpPr>
          <p:cNvPr id="33" name="Freeform 33">
            <a:extLst>
              <a:ext uri="{FF2B5EF4-FFF2-40B4-BE49-F238E27FC236}">
                <a16:creationId xmlns:a16="http://schemas.microsoft.com/office/drawing/2014/main" id="{CC9A3BE5-9E35-B606-DF7D-A8303A8E590C}"/>
              </a:ext>
            </a:extLst>
          </p:cNvPr>
          <p:cNvSpPr/>
          <p:nvPr/>
        </p:nvSpPr>
        <p:spPr>
          <a:xfrm>
            <a:off x="6001974" y="95923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12"/>
            <a:stretch>
              <a:fillRect t="-91957" b="-128747"/>
            </a:stretch>
          </a:blipFill>
        </p:spPr>
        <p:txBody>
          <a:bodyPr/>
          <a:lstStyle/>
          <a:p>
            <a:endParaRPr lang="en-US" sz="1693"/>
          </a:p>
        </p:txBody>
      </p:sp>
      <p:sp>
        <p:nvSpPr>
          <p:cNvPr id="34" name="TextBox 34">
            <a:extLst>
              <a:ext uri="{FF2B5EF4-FFF2-40B4-BE49-F238E27FC236}">
                <a16:creationId xmlns:a16="http://schemas.microsoft.com/office/drawing/2014/main" id="{E2B134E4-5CDB-D924-9617-5E6E19F179A6}"/>
              </a:ext>
            </a:extLst>
          </p:cNvPr>
          <p:cNvSpPr txBox="1"/>
          <p:nvPr/>
        </p:nvSpPr>
        <p:spPr>
          <a:xfrm>
            <a:off x="1090311" y="96612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a:extLst>
              <a:ext uri="{FF2B5EF4-FFF2-40B4-BE49-F238E27FC236}">
                <a16:creationId xmlns:a16="http://schemas.microsoft.com/office/drawing/2014/main" id="{C2C08FD6-2CB3-5C16-454B-CC59EC876773}"/>
              </a:ext>
            </a:extLst>
          </p:cNvPr>
          <p:cNvSpPr txBox="1"/>
          <p:nvPr/>
        </p:nvSpPr>
        <p:spPr>
          <a:xfrm>
            <a:off x="3789832" y="96719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a:extLst>
              <a:ext uri="{FF2B5EF4-FFF2-40B4-BE49-F238E27FC236}">
                <a16:creationId xmlns:a16="http://schemas.microsoft.com/office/drawing/2014/main" id="{4ADB482E-7191-88E4-2B3A-AA22346B0EE1}"/>
              </a:ext>
            </a:extLst>
          </p:cNvPr>
          <p:cNvSpPr txBox="1"/>
          <p:nvPr/>
        </p:nvSpPr>
        <p:spPr>
          <a:xfrm>
            <a:off x="4991303" y="96603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pic>
        <p:nvPicPr>
          <p:cNvPr id="68" name="Picture 67">
            <a:extLst>
              <a:ext uri="{FF2B5EF4-FFF2-40B4-BE49-F238E27FC236}">
                <a16:creationId xmlns:a16="http://schemas.microsoft.com/office/drawing/2014/main" id="{46110D2E-8708-7D6A-C737-E40B8E36F1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0082" y="3733800"/>
            <a:ext cx="3457518" cy="4066125"/>
          </a:xfrm>
          <a:prstGeom prst="rect">
            <a:avLst/>
          </a:prstGeom>
        </p:spPr>
      </p:pic>
      <p:sp>
        <p:nvSpPr>
          <p:cNvPr id="2" name="Callout: Bent Line 1">
            <a:extLst>
              <a:ext uri="{FF2B5EF4-FFF2-40B4-BE49-F238E27FC236}">
                <a16:creationId xmlns:a16="http://schemas.microsoft.com/office/drawing/2014/main" id="{AE995139-30C8-9683-B794-B8D672B37B2F}"/>
              </a:ext>
            </a:extLst>
          </p:cNvPr>
          <p:cNvSpPr/>
          <p:nvPr/>
        </p:nvSpPr>
        <p:spPr>
          <a:xfrm>
            <a:off x="5894912" y="6853838"/>
            <a:ext cx="745334" cy="263178"/>
          </a:xfrm>
          <a:prstGeom prst="borderCallout2">
            <a:avLst>
              <a:gd name="adj1" fmla="val 51561"/>
              <a:gd name="adj2" fmla="val -157"/>
              <a:gd name="adj3" fmla="val 44662"/>
              <a:gd name="adj4" fmla="val -22223"/>
              <a:gd name="adj5" fmla="val 112500"/>
              <a:gd name="adj6" fmla="val -46667"/>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ptos Narrow" panose="020B0004020202020204" pitchFamily="34" charset="0"/>
              </a:rPr>
              <a:t>Residence 2</a:t>
            </a:r>
          </a:p>
        </p:txBody>
      </p:sp>
      <p:sp>
        <p:nvSpPr>
          <p:cNvPr id="49" name="Callout: Bent Line 48">
            <a:extLst>
              <a:ext uri="{FF2B5EF4-FFF2-40B4-BE49-F238E27FC236}">
                <a16:creationId xmlns:a16="http://schemas.microsoft.com/office/drawing/2014/main" id="{FEF67BD7-50CA-ED3C-1959-E4B77B503EFF}"/>
              </a:ext>
            </a:extLst>
          </p:cNvPr>
          <p:cNvSpPr/>
          <p:nvPr/>
        </p:nvSpPr>
        <p:spPr>
          <a:xfrm>
            <a:off x="6304665" y="4684990"/>
            <a:ext cx="865845" cy="263178"/>
          </a:xfrm>
          <a:prstGeom prst="borderCallout2">
            <a:avLst>
              <a:gd name="adj1" fmla="val 51561"/>
              <a:gd name="adj2" fmla="val -157"/>
              <a:gd name="adj3" fmla="val 51901"/>
              <a:gd name="adj4" fmla="val -20756"/>
              <a:gd name="adj5" fmla="val 93197"/>
              <a:gd name="adj6" fmla="val -34933"/>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ptos Narrow" panose="020B0004020202020204" pitchFamily="34" charset="0"/>
              </a:rPr>
              <a:t>Commercial 1</a:t>
            </a:r>
          </a:p>
        </p:txBody>
      </p:sp>
      <p:sp>
        <p:nvSpPr>
          <p:cNvPr id="51" name="Callout: Bent Line 50">
            <a:extLst>
              <a:ext uri="{FF2B5EF4-FFF2-40B4-BE49-F238E27FC236}">
                <a16:creationId xmlns:a16="http://schemas.microsoft.com/office/drawing/2014/main" id="{6FEE4AD7-57E4-762E-A0F5-789E845E4432}"/>
              </a:ext>
            </a:extLst>
          </p:cNvPr>
          <p:cNvSpPr/>
          <p:nvPr/>
        </p:nvSpPr>
        <p:spPr>
          <a:xfrm>
            <a:off x="6267579" y="5489219"/>
            <a:ext cx="865845" cy="263178"/>
          </a:xfrm>
          <a:prstGeom prst="borderCallout2">
            <a:avLst>
              <a:gd name="adj1" fmla="val 51561"/>
              <a:gd name="adj2" fmla="val -157"/>
              <a:gd name="adj3" fmla="val 51901"/>
              <a:gd name="adj4" fmla="val -20756"/>
              <a:gd name="adj5" fmla="val 93197"/>
              <a:gd name="adj6" fmla="val -34933"/>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ptos Narrow" panose="020B0004020202020204" pitchFamily="34" charset="0"/>
              </a:rPr>
              <a:t>Commercial 2</a:t>
            </a:r>
          </a:p>
        </p:txBody>
      </p:sp>
      <p:sp>
        <p:nvSpPr>
          <p:cNvPr id="52" name="Callout: Bent Line 51">
            <a:extLst>
              <a:ext uri="{FF2B5EF4-FFF2-40B4-BE49-F238E27FC236}">
                <a16:creationId xmlns:a16="http://schemas.microsoft.com/office/drawing/2014/main" id="{FBC791FC-20B6-E6A2-0BDE-938D497CBADE}"/>
              </a:ext>
            </a:extLst>
          </p:cNvPr>
          <p:cNvSpPr/>
          <p:nvPr/>
        </p:nvSpPr>
        <p:spPr>
          <a:xfrm>
            <a:off x="4337885" y="4648176"/>
            <a:ext cx="745334" cy="263178"/>
          </a:xfrm>
          <a:prstGeom prst="borderCallout2">
            <a:avLst>
              <a:gd name="adj1" fmla="val 49148"/>
              <a:gd name="adj2" fmla="val 100375"/>
              <a:gd name="adj3" fmla="val 51901"/>
              <a:gd name="adj4" fmla="val 120907"/>
              <a:gd name="adj5" fmla="val 143867"/>
              <a:gd name="adj6" fmla="val 127986"/>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ptos Narrow" panose="020B0004020202020204" pitchFamily="34" charset="0"/>
              </a:rPr>
              <a:t>Residence 1</a:t>
            </a:r>
          </a:p>
        </p:txBody>
      </p:sp>
      <p:sp>
        <p:nvSpPr>
          <p:cNvPr id="55" name="TextBox 54">
            <a:extLst>
              <a:ext uri="{FF2B5EF4-FFF2-40B4-BE49-F238E27FC236}">
                <a16:creationId xmlns:a16="http://schemas.microsoft.com/office/drawing/2014/main" id="{EB04FD5B-79E3-9AED-0B66-19040F265645}"/>
              </a:ext>
            </a:extLst>
          </p:cNvPr>
          <p:cNvSpPr txBox="1"/>
          <p:nvPr/>
        </p:nvSpPr>
        <p:spPr>
          <a:xfrm>
            <a:off x="9708" y="6006640"/>
            <a:ext cx="1491049"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Commercial 1</a:t>
            </a:r>
          </a:p>
        </p:txBody>
      </p:sp>
      <p:sp>
        <p:nvSpPr>
          <p:cNvPr id="57" name="TextBox 56">
            <a:extLst>
              <a:ext uri="{FF2B5EF4-FFF2-40B4-BE49-F238E27FC236}">
                <a16:creationId xmlns:a16="http://schemas.microsoft.com/office/drawing/2014/main" id="{A1B0FDF7-82FD-DEFA-8BEE-4486C4781895}"/>
              </a:ext>
            </a:extLst>
          </p:cNvPr>
          <p:cNvSpPr txBox="1"/>
          <p:nvPr/>
        </p:nvSpPr>
        <p:spPr>
          <a:xfrm>
            <a:off x="3983240" y="3179129"/>
            <a:ext cx="232142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Commercial 2 Interior</a:t>
            </a:r>
          </a:p>
        </p:txBody>
      </p:sp>
      <p:sp>
        <p:nvSpPr>
          <p:cNvPr id="58" name="TextBox 57">
            <a:extLst>
              <a:ext uri="{FF2B5EF4-FFF2-40B4-BE49-F238E27FC236}">
                <a16:creationId xmlns:a16="http://schemas.microsoft.com/office/drawing/2014/main" id="{6E8EB4C0-7753-9956-E9EB-1B4C5985E6C8}"/>
              </a:ext>
            </a:extLst>
          </p:cNvPr>
          <p:cNvSpPr txBox="1"/>
          <p:nvPr/>
        </p:nvSpPr>
        <p:spPr>
          <a:xfrm>
            <a:off x="-1" y="3171011"/>
            <a:ext cx="2321425"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Commercial 2 Interior</a:t>
            </a:r>
          </a:p>
        </p:txBody>
      </p:sp>
      <p:sp>
        <p:nvSpPr>
          <p:cNvPr id="59" name="Rectangle 58">
            <a:extLst>
              <a:ext uri="{FF2B5EF4-FFF2-40B4-BE49-F238E27FC236}">
                <a16:creationId xmlns:a16="http://schemas.microsoft.com/office/drawing/2014/main" id="{8C7853E7-FCEA-95B3-13F5-8DD2CDA13FD0}"/>
              </a:ext>
            </a:extLst>
          </p:cNvPr>
          <p:cNvSpPr/>
          <p:nvPr/>
        </p:nvSpPr>
        <p:spPr>
          <a:xfrm>
            <a:off x="5296099" y="4280749"/>
            <a:ext cx="1046602" cy="180153"/>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W. 3</a:t>
            </a:r>
            <a:r>
              <a:rPr lang="en-US" sz="1200" b="1" baseline="30000" dirty="0">
                <a:solidFill>
                  <a:srgbClr val="FFFF00"/>
                </a:solidFill>
              </a:rPr>
              <a:t>RD</a:t>
            </a:r>
            <a:r>
              <a:rPr lang="en-US" sz="1200" b="1" dirty="0">
                <a:solidFill>
                  <a:srgbClr val="FFFF00"/>
                </a:solidFill>
              </a:rPr>
              <a:t> ST.</a:t>
            </a:r>
          </a:p>
        </p:txBody>
      </p:sp>
      <p:sp>
        <p:nvSpPr>
          <p:cNvPr id="61" name="Rectangle 60">
            <a:extLst>
              <a:ext uri="{FF2B5EF4-FFF2-40B4-BE49-F238E27FC236}">
                <a16:creationId xmlns:a16="http://schemas.microsoft.com/office/drawing/2014/main" id="{B785B9E2-F335-5685-510D-98C8D88AEE96}"/>
              </a:ext>
            </a:extLst>
          </p:cNvPr>
          <p:cNvSpPr/>
          <p:nvPr/>
        </p:nvSpPr>
        <p:spPr>
          <a:xfrm rot="16922180">
            <a:off x="6205314" y="6232853"/>
            <a:ext cx="869865" cy="180153"/>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N. PINE ST.</a:t>
            </a:r>
          </a:p>
        </p:txBody>
      </p:sp>
      <p:pic>
        <p:nvPicPr>
          <p:cNvPr id="23" name="Picture 22">
            <a:extLst>
              <a:ext uri="{FF2B5EF4-FFF2-40B4-BE49-F238E27FC236}">
                <a16:creationId xmlns:a16="http://schemas.microsoft.com/office/drawing/2014/main" id="{80341D38-A9E4-4F67-9A45-CA8F2D4772AF}"/>
              </a:ext>
            </a:extLst>
          </p:cNvPr>
          <p:cNvPicPr>
            <a:picLocks noChangeAspect="1"/>
          </p:cNvPicPr>
          <p:nvPr/>
        </p:nvPicPr>
        <p:blipFill>
          <a:blip r:embed="rId14" cstate="print">
            <a:extLst>
              <a:ext uri="{28A0092B-C50C-407E-A947-70E740481C1C}">
                <a14:useLocalDpi xmlns:a14="http://schemas.microsoft.com/office/drawing/2010/main" val="0"/>
              </a:ext>
            </a:extLst>
          </a:blip>
          <a:srcRect t="8051" b="10875"/>
          <a:stretch>
            <a:fillRect/>
          </a:stretch>
        </p:blipFill>
        <p:spPr>
          <a:xfrm>
            <a:off x="-18912" y="6477000"/>
            <a:ext cx="3879387" cy="2100876"/>
          </a:xfrm>
          <a:prstGeom prst="rect">
            <a:avLst/>
          </a:prstGeom>
        </p:spPr>
      </p:pic>
      <p:sp>
        <p:nvSpPr>
          <p:cNvPr id="70" name="TextBox 69">
            <a:extLst>
              <a:ext uri="{FF2B5EF4-FFF2-40B4-BE49-F238E27FC236}">
                <a16:creationId xmlns:a16="http://schemas.microsoft.com/office/drawing/2014/main" id="{4C8DA525-0223-FDC8-3067-94560881C416}"/>
              </a:ext>
            </a:extLst>
          </p:cNvPr>
          <p:cNvSpPr txBox="1"/>
          <p:nvPr/>
        </p:nvSpPr>
        <p:spPr>
          <a:xfrm>
            <a:off x="-6351" y="8194016"/>
            <a:ext cx="1491049"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Commercial 2</a:t>
            </a:r>
          </a:p>
        </p:txBody>
      </p:sp>
    </p:spTree>
    <p:extLst>
      <p:ext uri="{BB962C8B-B14F-4D97-AF65-F5344CB8AC3E}">
        <p14:creationId xmlns:p14="http://schemas.microsoft.com/office/powerpoint/2010/main" val="354898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477C-64B9-E33E-EE36-64F78FF5125E}"/>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EB5F954-1E3A-470F-5935-9C2E16704910}"/>
              </a:ext>
            </a:extLst>
          </p:cNvPr>
          <p:cNvGrpSpPr/>
          <p:nvPr/>
        </p:nvGrpSpPr>
        <p:grpSpPr>
          <a:xfrm>
            <a:off x="332312" y="8667816"/>
            <a:ext cx="7440088" cy="865700"/>
            <a:chOff x="0" y="0"/>
            <a:chExt cx="2709333" cy="329834"/>
          </a:xfrm>
        </p:grpSpPr>
        <p:sp>
          <p:nvSpPr>
            <p:cNvPr id="5" name="Freeform 5">
              <a:extLst>
                <a:ext uri="{FF2B5EF4-FFF2-40B4-BE49-F238E27FC236}">
                  <a16:creationId xmlns:a16="http://schemas.microsoft.com/office/drawing/2014/main" id="{416C7170-783E-D151-C8EE-B2B35DF2821A}"/>
                </a:ext>
              </a:extLst>
            </p:cNvPr>
            <p:cNvSpPr/>
            <p:nvPr/>
          </p:nvSpPr>
          <p:spPr>
            <a:xfrm>
              <a:off x="0" y="0"/>
              <a:ext cx="2709333"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6" name="TextBox 6">
              <a:extLst>
                <a:ext uri="{FF2B5EF4-FFF2-40B4-BE49-F238E27FC236}">
                  <a16:creationId xmlns:a16="http://schemas.microsoft.com/office/drawing/2014/main" id="{74E7B0AC-BAD0-00CF-3DC8-F3B214D0C48D}"/>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7" name="Group 7">
            <a:extLst>
              <a:ext uri="{FF2B5EF4-FFF2-40B4-BE49-F238E27FC236}">
                <a16:creationId xmlns:a16="http://schemas.microsoft.com/office/drawing/2014/main" id="{24448F2E-2C9F-8CB9-F8DF-D80A1BD3C592}"/>
              </a:ext>
            </a:extLst>
          </p:cNvPr>
          <p:cNvGrpSpPr/>
          <p:nvPr/>
        </p:nvGrpSpPr>
        <p:grpSpPr>
          <a:xfrm>
            <a:off x="-1" y="8667816"/>
            <a:ext cx="407865" cy="865700"/>
            <a:chOff x="0" y="0"/>
            <a:chExt cx="99742" cy="329834"/>
          </a:xfrm>
        </p:grpSpPr>
        <p:sp>
          <p:nvSpPr>
            <p:cNvPr id="8" name="Freeform 8">
              <a:extLst>
                <a:ext uri="{FF2B5EF4-FFF2-40B4-BE49-F238E27FC236}">
                  <a16:creationId xmlns:a16="http://schemas.microsoft.com/office/drawing/2014/main" id="{F6EF7375-1088-959F-0DB1-63C468A26471}"/>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693"/>
            </a:p>
          </p:txBody>
        </p:sp>
        <p:sp>
          <p:nvSpPr>
            <p:cNvPr id="9" name="TextBox 9">
              <a:extLst>
                <a:ext uri="{FF2B5EF4-FFF2-40B4-BE49-F238E27FC236}">
                  <a16:creationId xmlns:a16="http://schemas.microsoft.com/office/drawing/2014/main" id="{CC6A1BED-58CC-7AF8-1597-4ABF24B4EA4F}"/>
                </a:ext>
              </a:extLst>
            </p:cNvPr>
            <p:cNvSpPr txBox="1"/>
            <p:nvPr/>
          </p:nvSpPr>
          <p:spPr>
            <a:xfrm>
              <a:off x="0" y="-66675"/>
              <a:ext cx="99742" cy="396509"/>
            </a:xfrm>
            <a:prstGeom prst="rect">
              <a:avLst/>
            </a:prstGeom>
          </p:spPr>
          <p:txBody>
            <a:bodyPr lIns="47783" tIns="47783" rIns="47783" bIns="47783" rtlCol="0" anchor="ctr"/>
            <a:lstStyle/>
            <a:p>
              <a:pPr algn="ctr">
                <a:lnSpc>
                  <a:spcPts val="1975"/>
                </a:lnSpc>
              </a:pPr>
              <a:endParaRPr sz="1693"/>
            </a:p>
          </p:txBody>
        </p:sp>
      </p:grpSp>
      <p:sp>
        <p:nvSpPr>
          <p:cNvPr id="10" name="Freeform 10">
            <a:extLst>
              <a:ext uri="{FF2B5EF4-FFF2-40B4-BE49-F238E27FC236}">
                <a16:creationId xmlns:a16="http://schemas.microsoft.com/office/drawing/2014/main" id="{64E19D90-917F-BC8A-A4EC-2E30880CD555}"/>
              </a:ext>
            </a:extLst>
          </p:cNvPr>
          <p:cNvSpPr/>
          <p:nvPr/>
        </p:nvSpPr>
        <p:spPr>
          <a:xfrm>
            <a:off x="675915"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2"/>
            <a:stretch>
              <a:fillRect l="-51297" r="-51297"/>
            </a:stretch>
          </a:blipFill>
        </p:spPr>
        <p:txBody>
          <a:bodyPr/>
          <a:lstStyle/>
          <a:p>
            <a:endParaRPr lang="en-US" sz="1693"/>
          </a:p>
        </p:txBody>
      </p:sp>
      <p:sp>
        <p:nvSpPr>
          <p:cNvPr id="11" name="Freeform 11">
            <a:extLst>
              <a:ext uri="{FF2B5EF4-FFF2-40B4-BE49-F238E27FC236}">
                <a16:creationId xmlns:a16="http://schemas.microsoft.com/office/drawing/2014/main" id="{C8FC21DF-799E-0BDD-7319-7D5E9E70CC64}"/>
              </a:ext>
            </a:extLst>
          </p:cNvPr>
          <p:cNvSpPr/>
          <p:nvPr/>
        </p:nvSpPr>
        <p:spPr>
          <a:xfrm>
            <a:off x="555775" y="152400"/>
            <a:ext cx="3764099" cy="786894"/>
          </a:xfrm>
          <a:custGeom>
            <a:avLst/>
            <a:gdLst/>
            <a:ahLst/>
            <a:cxnLst/>
            <a:rect l="l" t="t" r="r" b="b"/>
            <a:pathLst>
              <a:path w="4001731" h="900389">
                <a:moveTo>
                  <a:pt x="0" y="0"/>
                </a:moveTo>
                <a:lnTo>
                  <a:pt x="4001731" y="0"/>
                </a:lnTo>
                <a:lnTo>
                  <a:pt x="4001731" y="900390"/>
                </a:lnTo>
                <a:lnTo>
                  <a:pt x="0" y="900390"/>
                </a:lnTo>
                <a:lnTo>
                  <a:pt x="0" y="0"/>
                </a:lnTo>
                <a:close/>
              </a:path>
            </a:pathLst>
          </a:custGeom>
          <a:blipFill>
            <a:blip r:embed="rId3"/>
            <a:stretch>
              <a:fillRect/>
            </a:stretch>
          </a:blipFill>
        </p:spPr>
        <p:txBody>
          <a:bodyPr/>
          <a:lstStyle/>
          <a:p>
            <a:endParaRPr lang="en-US" sz="1693"/>
          </a:p>
        </p:txBody>
      </p:sp>
      <p:grpSp>
        <p:nvGrpSpPr>
          <p:cNvPr id="13" name="Group 13">
            <a:extLst>
              <a:ext uri="{FF2B5EF4-FFF2-40B4-BE49-F238E27FC236}">
                <a16:creationId xmlns:a16="http://schemas.microsoft.com/office/drawing/2014/main" id="{CC4484F6-48B4-3AE7-C2B8-B4AB403849E8}"/>
              </a:ext>
            </a:extLst>
          </p:cNvPr>
          <p:cNvGrpSpPr/>
          <p:nvPr/>
        </p:nvGrpSpPr>
        <p:grpSpPr>
          <a:xfrm>
            <a:off x="4495801" y="292999"/>
            <a:ext cx="2652185" cy="650057"/>
            <a:chOff x="-387649" y="-57150"/>
            <a:chExt cx="3759494" cy="921460"/>
          </a:xfrm>
        </p:grpSpPr>
        <p:sp>
          <p:nvSpPr>
            <p:cNvPr id="14" name="TextBox 14">
              <a:extLst>
                <a:ext uri="{FF2B5EF4-FFF2-40B4-BE49-F238E27FC236}">
                  <a16:creationId xmlns:a16="http://schemas.microsoft.com/office/drawing/2014/main" id="{8BCC5C59-B5FD-0DC0-E5F8-EB4D5F68D9E1}"/>
                </a:ext>
              </a:extLst>
            </p:cNvPr>
            <p:cNvSpPr txBox="1"/>
            <p:nvPr/>
          </p:nvSpPr>
          <p:spPr>
            <a:xfrm>
              <a:off x="-387649" y="282609"/>
              <a:ext cx="3752425" cy="581701"/>
            </a:xfrm>
            <a:prstGeom prst="rect">
              <a:avLst/>
            </a:prstGeom>
          </p:spPr>
          <p:txBody>
            <a:bodyPr wrap="square" lIns="0" tIns="0" rIns="0" bIns="0" rtlCol="0" anchor="t">
              <a:spAutoFit/>
            </a:bodyPr>
            <a:lstStyle/>
            <a:p>
              <a:pPr algn="r">
                <a:lnSpc>
                  <a:spcPts val="1655"/>
                </a:lnSpc>
              </a:pPr>
              <a:r>
                <a:rPr lang="en-US" sz="1035" dirty="0">
                  <a:solidFill>
                    <a:srgbClr val="000000"/>
                  </a:solidFill>
                  <a:latin typeface="Helvetica Neue LT Std 2"/>
                  <a:ea typeface="Helvetica Neue LT Std 2"/>
                  <a:cs typeface="Helvetica Neue LT Std 2"/>
                  <a:sym typeface="Helvetica Neue LT Std 2"/>
                </a:rPr>
                <a:t>7,100+ SF (combined)</a:t>
              </a:r>
            </a:p>
            <a:p>
              <a:pPr algn="r">
                <a:lnSpc>
                  <a:spcPts val="1655"/>
                </a:lnSpc>
              </a:pPr>
              <a:r>
                <a:rPr lang="en-US" sz="1035" dirty="0">
                  <a:solidFill>
                    <a:srgbClr val="000000"/>
                  </a:solidFill>
                  <a:latin typeface="Helvetica Neue LT Std 2"/>
                  <a:ea typeface="Helvetica Neue LT Std 2"/>
                  <a:cs typeface="Helvetica Neue LT Std 2"/>
                  <a:sym typeface="Helvetica Neue LT Std 2"/>
                </a:rPr>
                <a:t>Diversified Mixed-Use Portfolio</a:t>
              </a:r>
            </a:p>
          </p:txBody>
        </p:sp>
        <p:sp>
          <p:nvSpPr>
            <p:cNvPr id="15" name="TextBox 15">
              <a:extLst>
                <a:ext uri="{FF2B5EF4-FFF2-40B4-BE49-F238E27FC236}">
                  <a16:creationId xmlns:a16="http://schemas.microsoft.com/office/drawing/2014/main" id="{6EDEAF51-50D8-C2FD-BD89-B2A74F2575E8}"/>
                </a:ext>
              </a:extLst>
            </p:cNvPr>
            <p:cNvSpPr txBox="1"/>
            <p:nvPr/>
          </p:nvSpPr>
          <p:spPr>
            <a:xfrm>
              <a:off x="0" y="-57150"/>
              <a:ext cx="3371845" cy="280489"/>
            </a:xfrm>
            <a:prstGeom prst="rect">
              <a:avLst/>
            </a:prstGeom>
          </p:spPr>
          <p:txBody>
            <a:bodyPr lIns="0" tIns="0" rIns="0" bIns="0" rtlCol="0" anchor="t">
              <a:spAutoFit/>
            </a:bodyPr>
            <a:lstStyle/>
            <a:p>
              <a:pPr algn="r">
                <a:lnSpc>
                  <a:spcPts val="1711"/>
                </a:lnSpc>
              </a:pPr>
              <a:r>
                <a:rPr lang="en-US" sz="1222" dirty="0">
                  <a:solidFill>
                    <a:srgbClr val="000000"/>
                  </a:solidFill>
                  <a:latin typeface="Helvetica Neue LT Std 1"/>
                  <a:ea typeface="Helvetica Neue LT Std 1"/>
                  <a:cs typeface="Helvetica Neue LT Std 1"/>
                  <a:sym typeface="Helvetica Neue LT Std 1"/>
                </a:rPr>
                <a:t>For Sale</a:t>
              </a:r>
            </a:p>
          </p:txBody>
        </p:sp>
      </p:grpSp>
      <p:sp>
        <p:nvSpPr>
          <p:cNvPr id="16" name="TextBox 16">
            <a:extLst>
              <a:ext uri="{FF2B5EF4-FFF2-40B4-BE49-F238E27FC236}">
                <a16:creationId xmlns:a16="http://schemas.microsoft.com/office/drawing/2014/main" id="{05D3EF43-52FB-2FFB-4404-781C01F2515E}"/>
              </a:ext>
            </a:extLst>
          </p:cNvPr>
          <p:cNvSpPr txBox="1"/>
          <p:nvPr/>
        </p:nvSpPr>
        <p:spPr>
          <a:xfrm>
            <a:off x="1250594" y="8935839"/>
            <a:ext cx="1713620"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Vice President/Director</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563-823-5113</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563-343-6597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slangan@ruhlcommercial.com</a:t>
            </a:r>
          </a:p>
        </p:txBody>
      </p:sp>
      <p:sp>
        <p:nvSpPr>
          <p:cNvPr id="17" name="TextBox 17">
            <a:extLst>
              <a:ext uri="{FF2B5EF4-FFF2-40B4-BE49-F238E27FC236}">
                <a16:creationId xmlns:a16="http://schemas.microsoft.com/office/drawing/2014/main" id="{72984D70-A796-3371-5D14-F77DEF5D1444}"/>
              </a:ext>
            </a:extLst>
          </p:cNvPr>
          <p:cNvSpPr txBox="1"/>
          <p:nvPr/>
        </p:nvSpPr>
        <p:spPr>
          <a:xfrm>
            <a:off x="3507006" y="8935839"/>
            <a:ext cx="1606735"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Sales Manager/Vice President</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563-355-4000</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319-640-0527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phadjis@ruhlcommercial.com</a:t>
            </a:r>
          </a:p>
        </p:txBody>
      </p:sp>
      <p:sp>
        <p:nvSpPr>
          <p:cNvPr id="18" name="TextBox 18">
            <a:extLst>
              <a:ext uri="{FF2B5EF4-FFF2-40B4-BE49-F238E27FC236}">
                <a16:creationId xmlns:a16="http://schemas.microsoft.com/office/drawing/2014/main" id="{D6D423F0-A41D-068F-7B25-81A95CC7C838}"/>
              </a:ext>
            </a:extLst>
          </p:cNvPr>
          <p:cNvSpPr txBox="1"/>
          <p:nvPr/>
        </p:nvSpPr>
        <p:spPr>
          <a:xfrm>
            <a:off x="1238322" y="8796691"/>
            <a:ext cx="1139493"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SHAWN LANGAN</a:t>
            </a:r>
          </a:p>
        </p:txBody>
      </p:sp>
      <p:sp>
        <p:nvSpPr>
          <p:cNvPr id="19" name="TextBox 19">
            <a:extLst>
              <a:ext uri="{FF2B5EF4-FFF2-40B4-BE49-F238E27FC236}">
                <a16:creationId xmlns:a16="http://schemas.microsoft.com/office/drawing/2014/main" id="{D653337D-C194-3990-A8AB-598B75AA5F51}"/>
              </a:ext>
            </a:extLst>
          </p:cNvPr>
          <p:cNvSpPr txBox="1"/>
          <p:nvPr/>
        </p:nvSpPr>
        <p:spPr>
          <a:xfrm>
            <a:off x="3507006" y="8796691"/>
            <a:ext cx="1247599" cy="128240"/>
          </a:xfrm>
          <a:prstGeom prst="rect">
            <a:avLst/>
          </a:prstGeom>
        </p:spPr>
        <p:txBody>
          <a:bodyPr wrap="square"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PETE HADJIS</a:t>
            </a:r>
          </a:p>
        </p:txBody>
      </p:sp>
      <p:sp>
        <p:nvSpPr>
          <p:cNvPr id="20" name="TextBox 20">
            <a:extLst>
              <a:ext uri="{FF2B5EF4-FFF2-40B4-BE49-F238E27FC236}">
                <a16:creationId xmlns:a16="http://schemas.microsoft.com/office/drawing/2014/main" id="{1EA436C7-D021-194B-B640-DC496024D990}"/>
              </a:ext>
            </a:extLst>
          </p:cNvPr>
          <p:cNvSpPr txBox="1"/>
          <p:nvPr/>
        </p:nvSpPr>
        <p:spPr>
          <a:xfrm>
            <a:off x="5684639" y="8935839"/>
            <a:ext cx="2094111"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Commercial Sales Associate</a:t>
            </a:r>
          </a:p>
          <a:p>
            <a:pPr>
              <a:lnSpc>
                <a:spcPts val="1048"/>
              </a:lnSpc>
            </a:pPr>
            <a:r>
              <a:rPr lang="en-US" sz="900" dirty="0">
                <a:solidFill>
                  <a:srgbClr val="000000"/>
                </a:solidFill>
                <a:latin typeface="Helvetica Neue LT Std 2"/>
                <a:ea typeface="Helvetica Neue LT Std 2"/>
                <a:cs typeface="Helvetica Neue LT Std 2"/>
                <a:sym typeface="Helvetica Neue LT Std 2"/>
              </a:rPr>
              <a:t>o</a:t>
            </a:r>
            <a:r>
              <a:rPr lang="en-US" sz="900">
                <a:solidFill>
                  <a:srgbClr val="000000"/>
                </a:solidFill>
                <a:latin typeface="Helvetica Neue LT Std 2"/>
                <a:ea typeface="Helvetica Neue LT Std 2"/>
                <a:cs typeface="Helvetica Neue LT Std 2"/>
                <a:sym typeface="Helvetica Neue LT Std 2"/>
              </a:rPr>
              <a:t>: 563-823-5133</a:t>
            </a:r>
            <a:endParaRPr lang="en-US" sz="900" dirty="0">
              <a:solidFill>
                <a:srgbClr val="000000"/>
              </a:solidFill>
              <a:latin typeface="Helvetica Neue LT Std 2"/>
              <a:ea typeface="Helvetica Neue LT Std 2"/>
              <a:cs typeface="Helvetica Neue LT Std 2"/>
              <a:sym typeface="Helvetica Neue LT Std 2"/>
            </a:endParaRPr>
          </a:p>
          <a:p>
            <a:pPr>
              <a:lnSpc>
                <a:spcPts val="1048"/>
              </a:lnSpc>
            </a:pPr>
            <a:r>
              <a:rPr lang="en-US" sz="900" dirty="0">
                <a:solidFill>
                  <a:srgbClr val="000000"/>
                </a:solidFill>
                <a:latin typeface="Helvetica Neue LT Std 2"/>
                <a:ea typeface="Helvetica Neue LT Std 2"/>
                <a:cs typeface="Helvetica Neue LT Std 2"/>
                <a:sym typeface="Helvetica Neue LT Std 2"/>
              </a:rPr>
              <a:t>c: 815-716-0264</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clamb@ruhlcommercial.com</a:t>
            </a:r>
          </a:p>
        </p:txBody>
      </p:sp>
      <p:sp>
        <p:nvSpPr>
          <p:cNvPr id="21" name="TextBox 21">
            <a:extLst>
              <a:ext uri="{FF2B5EF4-FFF2-40B4-BE49-F238E27FC236}">
                <a16:creationId xmlns:a16="http://schemas.microsoft.com/office/drawing/2014/main" id="{567FA423-8A66-74B4-90F5-BB5738FFB0F7}"/>
              </a:ext>
            </a:extLst>
          </p:cNvPr>
          <p:cNvSpPr txBox="1"/>
          <p:nvPr/>
        </p:nvSpPr>
        <p:spPr>
          <a:xfrm>
            <a:off x="5684639" y="8796691"/>
            <a:ext cx="1161672"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CARRIE LAMB</a:t>
            </a:r>
          </a:p>
        </p:txBody>
      </p:sp>
      <p:sp>
        <p:nvSpPr>
          <p:cNvPr id="25" name="Freeform 25">
            <a:extLst>
              <a:ext uri="{FF2B5EF4-FFF2-40B4-BE49-F238E27FC236}">
                <a16:creationId xmlns:a16="http://schemas.microsoft.com/office/drawing/2014/main" id="{99E14C59-D9DB-6A57-E378-0A72FCFBD219}"/>
              </a:ext>
            </a:extLst>
          </p:cNvPr>
          <p:cNvSpPr/>
          <p:nvPr/>
        </p:nvSpPr>
        <p:spPr>
          <a:xfrm>
            <a:off x="2938736" y="8794690"/>
            <a:ext cx="490264" cy="660512"/>
          </a:xfrm>
          <a:custGeom>
            <a:avLst/>
            <a:gdLst/>
            <a:ahLst/>
            <a:cxnLst/>
            <a:rect l="l" t="t" r="r" b="b"/>
            <a:pathLst>
              <a:path w="521215" h="702211">
                <a:moveTo>
                  <a:pt x="0" y="0"/>
                </a:moveTo>
                <a:lnTo>
                  <a:pt x="521214" y="0"/>
                </a:lnTo>
                <a:lnTo>
                  <a:pt x="521214" y="702211"/>
                </a:lnTo>
                <a:lnTo>
                  <a:pt x="0" y="702211"/>
                </a:lnTo>
                <a:lnTo>
                  <a:pt x="0" y="0"/>
                </a:lnTo>
                <a:close/>
              </a:path>
            </a:pathLst>
          </a:custGeom>
          <a:blipFill>
            <a:blip r:embed="rId4"/>
            <a:stretch>
              <a:fillRect l="-51297" r="-51297"/>
            </a:stretch>
          </a:blipFill>
        </p:spPr>
        <p:txBody>
          <a:bodyPr/>
          <a:lstStyle/>
          <a:p>
            <a:endParaRPr lang="en-US" sz="1693"/>
          </a:p>
        </p:txBody>
      </p:sp>
      <p:sp>
        <p:nvSpPr>
          <p:cNvPr id="26" name="Freeform 26">
            <a:extLst>
              <a:ext uri="{FF2B5EF4-FFF2-40B4-BE49-F238E27FC236}">
                <a16:creationId xmlns:a16="http://schemas.microsoft.com/office/drawing/2014/main" id="{34EF8BD1-54E0-5741-1806-E3F53664510A}"/>
              </a:ext>
            </a:extLst>
          </p:cNvPr>
          <p:cNvSpPr/>
          <p:nvPr/>
        </p:nvSpPr>
        <p:spPr>
          <a:xfrm>
            <a:off x="5113741"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5"/>
            <a:stretch>
              <a:fillRect l="-64583" t="-13774" r="-65917"/>
            </a:stretch>
          </a:blipFill>
        </p:spPr>
        <p:txBody>
          <a:bodyPr/>
          <a:lstStyle/>
          <a:p>
            <a:endParaRPr lang="en-US" sz="1693"/>
          </a:p>
        </p:txBody>
      </p:sp>
      <p:grpSp>
        <p:nvGrpSpPr>
          <p:cNvPr id="27" name="Group 27">
            <a:extLst>
              <a:ext uri="{FF2B5EF4-FFF2-40B4-BE49-F238E27FC236}">
                <a16:creationId xmlns:a16="http://schemas.microsoft.com/office/drawing/2014/main" id="{91C1FE0B-0F65-F481-6EB6-D1BB4678B135}"/>
              </a:ext>
            </a:extLst>
          </p:cNvPr>
          <p:cNvGrpSpPr/>
          <p:nvPr/>
        </p:nvGrpSpPr>
        <p:grpSpPr>
          <a:xfrm>
            <a:off x="0" y="9572044"/>
            <a:ext cx="7772400" cy="333956"/>
            <a:chOff x="0" y="0"/>
            <a:chExt cx="2709333" cy="127238"/>
          </a:xfrm>
        </p:grpSpPr>
        <p:sp>
          <p:nvSpPr>
            <p:cNvPr id="28" name="Freeform 28">
              <a:extLst>
                <a:ext uri="{FF2B5EF4-FFF2-40B4-BE49-F238E27FC236}">
                  <a16:creationId xmlns:a16="http://schemas.microsoft.com/office/drawing/2014/main" id="{26BA3AB3-F754-2C7C-82EC-FA8CD433E95F}"/>
                </a:ext>
              </a:extLst>
            </p:cNvPr>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a:p>
          </p:txBody>
        </p:sp>
        <p:sp>
          <p:nvSpPr>
            <p:cNvPr id="29" name="TextBox 29">
              <a:extLst>
                <a:ext uri="{FF2B5EF4-FFF2-40B4-BE49-F238E27FC236}">
                  <a16:creationId xmlns:a16="http://schemas.microsoft.com/office/drawing/2014/main" id="{88785C50-1F9E-5B9B-DF2A-272CCDADFFDA}"/>
                </a:ext>
              </a:extLst>
            </p:cNvPr>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a:extLst>
              <a:ext uri="{FF2B5EF4-FFF2-40B4-BE49-F238E27FC236}">
                <a16:creationId xmlns:a16="http://schemas.microsoft.com/office/drawing/2014/main" id="{E8FA8BEB-16D2-59A3-1A0A-C302A2671B5B}"/>
              </a:ext>
            </a:extLst>
          </p:cNvPr>
          <p:cNvSpPr/>
          <p:nvPr/>
        </p:nvSpPr>
        <p:spPr>
          <a:xfrm>
            <a:off x="879088" y="96619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1693"/>
          </a:p>
        </p:txBody>
      </p:sp>
      <p:sp>
        <p:nvSpPr>
          <p:cNvPr id="31" name="Freeform 31">
            <a:extLst>
              <a:ext uri="{FF2B5EF4-FFF2-40B4-BE49-F238E27FC236}">
                <a16:creationId xmlns:a16="http://schemas.microsoft.com/office/drawing/2014/main" id="{8473129B-CB18-FA7E-4C5A-8569609472A4}"/>
              </a:ext>
            </a:extLst>
          </p:cNvPr>
          <p:cNvSpPr/>
          <p:nvPr/>
        </p:nvSpPr>
        <p:spPr>
          <a:xfrm>
            <a:off x="3591458" y="96755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693"/>
          </a:p>
        </p:txBody>
      </p:sp>
      <p:sp>
        <p:nvSpPr>
          <p:cNvPr id="32" name="Freeform 32">
            <a:extLst>
              <a:ext uri="{FF2B5EF4-FFF2-40B4-BE49-F238E27FC236}">
                <a16:creationId xmlns:a16="http://schemas.microsoft.com/office/drawing/2014/main" id="{4561B660-9DF7-F2DD-6655-994422779AAF}"/>
              </a:ext>
            </a:extLst>
          </p:cNvPr>
          <p:cNvSpPr/>
          <p:nvPr/>
        </p:nvSpPr>
        <p:spPr>
          <a:xfrm>
            <a:off x="4769274" y="96755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1693"/>
          </a:p>
        </p:txBody>
      </p:sp>
      <p:sp>
        <p:nvSpPr>
          <p:cNvPr id="33" name="Freeform 33">
            <a:extLst>
              <a:ext uri="{FF2B5EF4-FFF2-40B4-BE49-F238E27FC236}">
                <a16:creationId xmlns:a16="http://schemas.microsoft.com/office/drawing/2014/main" id="{B2193E73-61FA-881E-C1C6-04CCD30F7589}"/>
              </a:ext>
            </a:extLst>
          </p:cNvPr>
          <p:cNvSpPr/>
          <p:nvPr/>
        </p:nvSpPr>
        <p:spPr>
          <a:xfrm>
            <a:off x="6001974" y="95923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9"/>
            <a:stretch>
              <a:fillRect t="-91957" b="-128747"/>
            </a:stretch>
          </a:blipFill>
        </p:spPr>
        <p:txBody>
          <a:bodyPr/>
          <a:lstStyle/>
          <a:p>
            <a:endParaRPr lang="en-US" sz="1693"/>
          </a:p>
        </p:txBody>
      </p:sp>
      <p:sp>
        <p:nvSpPr>
          <p:cNvPr id="34" name="TextBox 34">
            <a:extLst>
              <a:ext uri="{FF2B5EF4-FFF2-40B4-BE49-F238E27FC236}">
                <a16:creationId xmlns:a16="http://schemas.microsoft.com/office/drawing/2014/main" id="{3DAEBFF3-653D-FA3B-D51C-EBBC63571B51}"/>
              </a:ext>
            </a:extLst>
          </p:cNvPr>
          <p:cNvSpPr txBox="1"/>
          <p:nvPr/>
        </p:nvSpPr>
        <p:spPr>
          <a:xfrm>
            <a:off x="1090311" y="96612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a:extLst>
              <a:ext uri="{FF2B5EF4-FFF2-40B4-BE49-F238E27FC236}">
                <a16:creationId xmlns:a16="http://schemas.microsoft.com/office/drawing/2014/main" id="{B8869151-8851-E0EF-D08B-5A84F0A5684B}"/>
              </a:ext>
            </a:extLst>
          </p:cNvPr>
          <p:cNvSpPr txBox="1"/>
          <p:nvPr/>
        </p:nvSpPr>
        <p:spPr>
          <a:xfrm>
            <a:off x="3789832" y="96719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a:extLst>
              <a:ext uri="{FF2B5EF4-FFF2-40B4-BE49-F238E27FC236}">
                <a16:creationId xmlns:a16="http://schemas.microsoft.com/office/drawing/2014/main" id="{1BC521EB-ED58-BCF4-8B36-431C8BB77217}"/>
              </a:ext>
            </a:extLst>
          </p:cNvPr>
          <p:cNvSpPr txBox="1"/>
          <p:nvPr/>
        </p:nvSpPr>
        <p:spPr>
          <a:xfrm>
            <a:off x="4991303" y="96603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pic>
        <p:nvPicPr>
          <p:cNvPr id="47" name="Picture 46">
            <a:extLst>
              <a:ext uri="{FF2B5EF4-FFF2-40B4-BE49-F238E27FC236}">
                <a16:creationId xmlns:a16="http://schemas.microsoft.com/office/drawing/2014/main" id="{44B3C4F2-9EBE-F115-7499-F26F7A5E53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7" y="4588419"/>
            <a:ext cx="3854044" cy="2574381"/>
          </a:xfrm>
          <a:prstGeom prst="rect">
            <a:avLst/>
          </a:prstGeom>
        </p:spPr>
      </p:pic>
      <p:pic>
        <p:nvPicPr>
          <p:cNvPr id="50" name="Picture 49">
            <a:extLst>
              <a:ext uri="{FF2B5EF4-FFF2-40B4-BE49-F238E27FC236}">
                <a16:creationId xmlns:a16="http://schemas.microsoft.com/office/drawing/2014/main" id="{7B6B6895-2A6B-1F63-87AA-44C897F737B4}"/>
              </a:ext>
            </a:extLst>
          </p:cNvPr>
          <p:cNvPicPr>
            <a:picLocks noChangeAspect="1"/>
          </p:cNvPicPr>
          <p:nvPr/>
        </p:nvPicPr>
        <p:blipFill>
          <a:blip r:embed="rId11" cstate="print">
            <a:extLst>
              <a:ext uri="{28A0092B-C50C-407E-A947-70E740481C1C}">
                <a14:useLocalDpi xmlns:a14="http://schemas.microsoft.com/office/drawing/2010/main" val="0"/>
              </a:ext>
            </a:extLst>
          </a:blip>
          <a:srcRect r="1710"/>
          <a:stretch>
            <a:fillRect/>
          </a:stretch>
        </p:blipFill>
        <p:spPr>
          <a:xfrm>
            <a:off x="3962749" y="4573785"/>
            <a:ext cx="3809651" cy="2589015"/>
          </a:xfrm>
          <a:prstGeom prst="rect">
            <a:avLst/>
          </a:prstGeom>
        </p:spPr>
      </p:pic>
      <p:pic>
        <p:nvPicPr>
          <p:cNvPr id="64" name="Picture 63">
            <a:extLst>
              <a:ext uri="{FF2B5EF4-FFF2-40B4-BE49-F238E27FC236}">
                <a16:creationId xmlns:a16="http://schemas.microsoft.com/office/drawing/2014/main" id="{25F5BF9C-81D0-A418-541C-53877EC2A3E5}"/>
              </a:ext>
            </a:extLst>
          </p:cNvPr>
          <p:cNvPicPr>
            <a:picLocks noChangeAspect="1"/>
          </p:cNvPicPr>
          <p:nvPr/>
        </p:nvPicPr>
        <p:blipFill>
          <a:blip r:embed="rId12" cstate="print">
            <a:extLst>
              <a:ext uri="{28A0092B-C50C-407E-A947-70E740481C1C}">
                <a14:useLocalDpi xmlns:a14="http://schemas.microsoft.com/office/drawing/2010/main" val="0"/>
              </a:ext>
            </a:extLst>
          </a:blip>
          <a:srcRect l="1" r="983"/>
          <a:stretch>
            <a:fillRect/>
          </a:stretch>
        </p:blipFill>
        <p:spPr>
          <a:xfrm>
            <a:off x="3956217" y="1759078"/>
            <a:ext cx="3816183" cy="2574381"/>
          </a:xfrm>
          <a:prstGeom prst="rect">
            <a:avLst/>
          </a:prstGeom>
        </p:spPr>
      </p:pic>
      <p:pic>
        <p:nvPicPr>
          <p:cNvPr id="66" name="Picture 65">
            <a:extLst>
              <a:ext uri="{FF2B5EF4-FFF2-40B4-BE49-F238E27FC236}">
                <a16:creationId xmlns:a16="http://schemas.microsoft.com/office/drawing/2014/main" id="{7CB488A9-D074-5A56-FF1B-F0FE36402B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08" y="1746015"/>
            <a:ext cx="3854042" cy="2574380"/>
          </a:xfrm>
          <a:prstGeom prst="rect">
            <a:avLst/>
          </a:prstGeom>
        </p:spPr>
      </p:pic>
      <p:sp>
        <p:nvSpPr>
          <p:cNvPr id="22" name="TextBox 21">
            <a:extLst>
              <a:ext uri="{FF2B5EF4-FFF2-40B4-BE49-F238E27FC236}">
                <a16:creationId xmlns:a16="http://schemas.microsoft.com/office/drawing/2014/main" id="{B89BA8B1-E26E-5229-0C0F-49986B206CE2}"/>
              </a:ext>
            </a:extLst>
          </p:cNvPr>
          <p:cNvSpPr txBox="1"/>
          <p:nvPr/>
        </p:nvSpPr>
        <p:spPr>
          <a:xfrm>
            <a:off x="152400" y="1213052"/>
            <a:ext cx="7440088" cy="369332"/>
          </a:xfrm>
          <a:prstGeom prst="rect">
            <a:avLst/>
          </a:prstGeom>
          <a:solidFill>
            <a:srgbClr val="E1E1E1"/>
          </a:solidFill>
          <a:ln>
            <a:solidFill>
              <a:srgbClr val="D03238"/>
            </a:solidFill>
          </a:ln>
        </p:spPr>
        <p:txBody>
          <a:bodyPr wrap="square">
            <a:spAutoFit/>
          </a:bodyPr>
          <a:lstStyle/>
          <a:p>
            <a:pPr algn="ctr"/>
            <a:r>
              <a:rPr lang="en-US" b="1" spc="300" dirty="0">
                <a:latin typeface="Neue Haas Grotesk Text Pro" panose="020B0504020202020204" pitchFamily="34" charset="0"/>
              </a:rPr>
              <a:t>Commercial 2 Interior </a:t>
            </a:r>
          </a:p>
        </p:txBody>
      </p:sp>
    </p:spTree>
    <p:extLst>
      <p:ext uri="{BB962C8B-B14F-4D97-AF65-F5344CB8AC3E}">
        <p14:creationId xmlns:p14="http://schemas.microsoft.com/office/powerpoint/2010/main" val="292823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0ED968E8-2F76-2FEB-9C4F-AA4EC9E45207}"/>
              </a:ext>
            </a:extLst>
          </p:cNvPr>
          <p:cNvPicPr>
            <a:picLocks noChangeAspect="1"/>
          </p:cNvPicPr>
          <p:nvPr/>
        </p:nvPicPr>
        <p:blipFill>
          <a:blip r:embed="rId2" cstate="print">
            <a:extLst>
              <a:ext uri="{28A0092B-C50C-407E-A947-70E740481C1C}">
                <a14:useLocalDpi xmlns:a14="http://schemas.microsoft.com/office/drawing/2010/main" val="0"/>
              </a:ext>
            </a:extLst>
          </a:blip>
          <a:srcRect l="8551"/>
          <a:stretch>
            <a:fillRect/>
          </a:stretch>
        </p:blipFill>
        <p:spPr>
          <a:xfrm>
            <a:off x="4016290" y="4706882"/>
            <a:ext cx="3764637" cy="2749797"/>
          </a:xfrm>
          <a:prstGeom prst="rect">
            <a:avLst/>
          </a:prstGeom>
        </p:spPr>
      </p:pic>
      <p:pic>
        <p:nvPicPr>
          <p:cNvPr id="2" name="Picture 1">
            <a:extLst>
              <a:ext uri="{FF2B5EF4-FFF2-40B4-BE49-F238E27FC236}">
                <a16:creationId xmlns:a16="http://schemas.microsoft.com/office/drawing/2014/main" id="{49449D52-62B9-F2B0-A56F-7F42F545F60B}"/>
              </a:ext>
            </a:extLst>
          </p:cNvPr>
          <p:cNvPicPr>
            <a:picLocks noChangeAspect="1"/>
          </p:cNvPicPr>
          <p:nvPr/>
        </p:nvPicPr>
        <p:blipFill>
          <a:blip r:embed="rId3" cstate="print">
            <a:extLst>
              <a:ext uri="{28A0092B-C50C-407E-A947-70E740481C1C}">
                <a14:useLocalDpi xmlns:a14="http://schemas.microsoft.com/office/drawing/2010/main" val="0"/>
              </a:ext>
            </a:extLst>
          </a:blip>
          <a:srcRect r="9109"/>
          <a:stretch>
            <a:fillRect/>
          </a:stretch>
        </p:blipFill>
        <p:spPr>
          <a:xfrm>
            <a:off x="0" y="4648778"/>
            <a:ext cx="3805910" cy="2796993"/>
          </a:xfrm>
          <a:prstGeom prst="rect">
            <a:avLst/>
          </a:prstGeom>
        </p:spPr>
      </p:pic>
      <p:pic>
        <p:nvPicPr>
          <p:cNvPr id="40" name="Picture 39">
            <a:extLst>
              <a:ext uri="{FF2B5EF4-FFF2-40B4-BE49-F238E27FC236}">
                <a16:creationId xmlns:a16="http://schemas.microsoft.com/office/drawing/2014/main" id="{3D97C6E1-4F40-521B-6C0C-3AB6E962E5A6}"/>
              </a:ext>
            </a:extLst>
          </p:cNvPr>
          <p:cNvPicPr>
            <a:picLocks noChangeAspect="1"/>
          </p:cNvPicPr>
          <p:nvPr/>
        </p:nvPicPr>
        <p:blipFill>
          <a:blip r:embed="rId4" cstate="print">
            <a:extLst>
              <a:ext uri="{28A0092B-C50C-407E-A947-70E740481C1C}">
                <a14:useLocalDpi xmlns:a14="http://schemas.microsoft.com/office/drawing/2010/main" val="0"/>
              </a:ext>
            </a:extLst>
          </a:blip>
          <a:srcRect l="11310" r="24665"/>
          <a:stretch>
            <a:fillRect/>
          </a:stretch>
        </p:blipFill>
        <p:spPr>
          <a:xfrm>
            <a:off x="2796176" y="1066800"/>
            <a:ext cx="4976224" cy="3369101"/>
          </a:xfrm>
          <a:prstGeom prst="rect">
            <a:avLst/>
          </a:prstGeom>
        </p:spPr>
      </p:pic>
      <p:grpSp>
        <p:nvGrpSpPr>
          <p:cNvPr id="4" name="Group 4"/>
          <p:cNvGrpSpPr/>
          <p:nvPr/>
        </p:nvGrpSpPr>
        <p:grpSpPr>
          <a:xfrm>
            <a:off x="332312" y="8667816"/>
            <a:ext cx="7440088" cy="865700"/>
            <a:chOff x="0" y="0"/>
            <a:chExt cx="2709333" cy="329834"/>
          </a:xfrm>
        </p:grpSpPr>
        <p:sp>
          <p:nvSpPr>
            <p:cNvPr id="5" name="Freeform 5"/>
            <p:cNvSpPr/>
            <p:nvPr/>
          </p:nvSpPr>
          <p:spPr>
            <a:xfrm>
              <a:off x="0" y="0"/>
              <a:ext cx="2709333"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6" name="TextBox 6"/>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7" name="Group 7"/>
          <p:cNvGrpSpPr/>
          <p:nvPr/>
        </p:nvGrpSpPr>
        <p:grpSpPr>
          <a:xfrm>
            <a:off x="-1" y="8667816"/>
            <a:ext cx="407865" cy="865700"/>
            <a:chOff x="0" y="0"/>
            <a:chExt cx="99742" cy="329834"/>
          </a:xfrm>
        </p:grpSpPr>
        <p:sp>
          <p:nvSpPr>
            <p:cNvPr id="8" name="Freeform 8"/>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693"/>
            </a:p>
          </p:txBody>
        </p:sp>
        <p:sp>
          <p:nvSpPr>
            <p:cNvPr id="9" name="TextBox 9"/>
            <p:cNvSpPr txBox="1"/>
            <p:nvPr/>
          </p:nvSpPr>
          <p:spPr>
            <a:xfrm>
              <a:off x="0" y="-66675"/>
              <a:ext cx="99742" cy="396509"/>
            </a:xfrm>
            <a:prstGeom prst="rect">
              <a:avLst/>
            </a:prstGeom>
          </p:spPr>
          <p:txBody>
            <a:bodyPr lIns="47783" tIns="47783" rIns="47783" bIns="47783" rtlCol="0" anchor="ctr"/>
            <a:lstStyle/>
            <a:p>
              <a:pPr algn="ctr">
                <a:lnSpc>
                  <a:spcPts val="1975"/>
                </a:lnSpc>
              </a:pPr>
              <a:endParaRPr sz="1693"/>
            </a:p>
          </p:txBody>
        </p:sp>
      </p:grpSp>
      <p:sp>
        <p:nvSpPr>
          <p:cNvPr id="10" name="Freeform 10"/>
          <p:cNvSpPr/>
          <p:nvPr/>
        </p:nvSpPr>
        <p:spPr>
          <a:xfrm>
            <a:off x="675915"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5"/>
            <a:stretch>
              <a:fillRect l="-51297" r="-51297"/>
            </a:stretch>
          </a:blipFill>
        </p:spPr>
        <p:txBody>
          <a:bodyPr/>
          <a:lstStyle/>
          <a:p>
            <a:endParaRPr lang="en-US" sz="1693"/>
          </a:p>
        </p:txBody>
      </p:sp>
      <p:sp>
        <p:nvSpPr>
          <p:cNvPr id="11" name="Freeform 11"/>
          <p:cNvSpPr/>
          <p:nvPr/>
        </p:nvSpPr>
        <p:spPr>
          <a:xfrm>
            <a:off x="555775" y="152400"/>
            <a:ext cx="3764099" cy="786894"/>
          </a:xfrm>
          <a:custGeom>
            <a:avLst/>
            <a:gdLst/>
            <a:ahLst/>
            <a:cxnLst/>
            <a:rect l="l" t="t" r="r" b="b"/>
            <a:pathLst>
              <a:path w="4001731" h="900389">
                <a:moveTo>
                  <a:pt x="0" y="0"/>
                </a:moveTo>
                <a:lnTo>
                  <a:pt x="4001731" y="0"/>
                </a:lnTo>
                <a:lnTo>
                  <a:pt x="4001731" y="900390"/>
                </a:lnTo>
                <a:lnTo>
                  <a:pt x="0" y="900390"/>
                </a:lnTo>
                <a:lnTo>
                  <a:pt x="0" y="0"/>
                </a:lnTo>
                <a:close/>
              </a:path>
            </a:pathLst>
          </a:custGeom>
          <a:blipFill>
            <a:blip r:embed="rId6"/>
            <a:stretch>
              <a:fillRect/>
            </a:stretch>
          </a:blipFill>
        </p:spPr>
        <p:txBody>
          <a:bodyPr/>
          <a:lstStyle/>
          <a:p>
            <a:endParaRPr lang="en-US" sz="1693"/>
          </a:p>
        </p:txBody>
      </p:sp>
      <p:grpSp>
        <p:nvGrpSpPr>
          <p:cNvPr id="13" name="Group 13"/>
          <p:cNvGrpSpPr/>
          <p:nvPr/>
        </p:nvGrpSpPr>
        <p:grpSpPr>
          <a:xfrm>
            <a:off x="4495801" y="292999"/>
            <a:ext cx="2652185" cy="650057"/>
            <a:chOff x="-387649" y="-57150"/>
            <a:chExt cx="3759494" cy="921460"/>
          </a:xfrm>
        </p:grpSpPr>
        <p:sp>
          <p:nvSpPr>
            <p:cNvPr id="14" name="TextBox 14"/>
            <p:cNvSpPr txBox="1"/>
            <p:nvPr/>
          </p:nvSpPr>
          <p:spPr>
            <a:xfrm>
              <a:off x="-387649" y="282609"/>
              <a:ext cx="3752425" cy="581701"/>
            </a:xfrm>
            <a:prstGeom prst="rect">
              <a:avLst/>
            </a:prstGeom>
          </p:spPr>
          <p:txBody>
            <a:bodyPr wrap="square" lIns="0" tIns="0" rIns="0" bIns="0" rtlCol="0" anchor="t">
              <a:spAutoFit/>
            </a:bodyPr>
            <a:lstStyle/>
            <a:p>
              <a:pPr algn="r">
                <a:lnSpc>
                  <a:spcPts val="1655"/>
                </a:lnSpc>
              </a:pPr>
              <a:r>
                <a:rPr lang="en-US" sz="1035" dirty="0">
                  <a:solidFill>
                    <a:srgbClr val="000000"/>
                  </a:solidFill>
                  <a:latin typeface="Helvetica Neue LT Std 2"/>
                  <a:ea typeface="Helvetica Neue LT Std 2"/>
                  <a:cs typeface="Helvetica Neue LT Std 2"/>
                  <a:sym typeface="Helvetica Neue LT Std 2"/>
                </a:rPr>
                <a:t>7,100+ SF (combined)</a:t>
              </a:r>
            </a:p>
            <a:p>
              <a:pPr algn="r">
                <a:lnSpc>
                  <a:spcPts val="1655"/>
                </a:lnSpc>
              </a:pPr>
              <a:r>
                <a:rPr lang="en-US" sz="1035" dirty="0">
                  <a:solidFill>
                    <a:srgbClr val="000000"/>
                  </a:solidFill>
                  <a:latin typeface="Helvetica Neue LT Std 2"/>
                  <a:ea typeface="Helvetica Neue LT Std 2"/>
                  <a:cs typeface="Helvetica Neue LT Std 2"/>
                  <a:sym typeface="Helvetica Neue LT Std 2"/>
                </a:rPr>
                <a:t>Diversified Mixed-Use Portfolio</a:t>
              </a:r>
            </a:p>
          </p:txBody>
        </p:sp>
        <p:sp>
          <p:nvSpPr>
            <p:cNvPr id="15" name="TextBox 15"/>
            <p:cNvSpPr txBox="1"/>
            <p:nvPr/>
          </p:nvSpPr>
          <p:spPr>
            <a:xfrm>
              <a:off x="0" y="-57150"/>
              <a:ext cx="3371845" cy="280489"/>
            </a:xfrm>
            <a:prstGeom prst="rect">
              <a:avLst/>
            </a:prstGeom>
          </p:spPr>
          <p:txBody>
            <a:bodyPr lIns="0" tIns="0" rIns="0" bIns="0" rtlCol="0" anchor="t">
              <a:spAutoFit/>
            </a:bodyPr>
            <a:lstStyle/>
            <a:p>
              <a:pPr algn="r">
                <a:lnSpc>
                  <a:spcPts val="1711"/>
                </a:lnSpc>
              </a:pPr>
              <a:r>
                <a:rPr lang="en-US" sz="1222" dirty="0">
                  <a:solidFill>
                    <a:srgbClr val="000000"/>
                  </a:solidFill>
                  <a:latin typeface="Helvetica Neue LT Std 1"/>
                  <a:ea typeface="Helvetica Neue LT Std 1"/>
                  <a:cs typeface="Helvetica Neue LT Std 1"/>
                  <a:sym typeface="Helvetica Neue LT Std 1"/>
                </a:rPr>
                <a:t>For Sale</a:t>
              </a:r>
            </a:p>
          </p:txBody>
        </p:sp>
      </p:grpSp>
      <p:sp>
        <p:nvSpPr>
          <p:cNvPr id="16" name="TextBox 16"/>
          <p:cNvSpPr txBox="1"/>
          <p:nvPr/>
        </p:nvSpPr>
        <p:spPr>
          <a:xfrm>
            <a:off x="1250594" y="8935839"/>
            <a:ext cx="1713620"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Vice President/Director</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563-823-5113</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563-343-6597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slangan@ruhlcommercial.com</a:t>
            </a:r>
          </a:p>
        </p:txBody>
      </p:sp>
      <p:sp>
        <p:nvSpPr>
          <p:cNvPr id="17" name="TextBox 17"/>
          <p:cNvSpPr txBox="1"/>
          <p:nvPr/>
        </p:nvSpPr>
        <p:spPr>
          <a:xfrm>
            <a:off x="3507006" y="8935839"/>
            <a:ext cx="1606735"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Sales Manager/Vice President</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563-355-4000</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319-640-0527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phadjis@ruhlcommercial.com</a:t>
            </a:r>
          </a:p>
        </p:txBody>
      </p:sp>
      <p:sp>
        <p:nvSpPr>
          <p:cNvPr id="18" name="TextBox 18"/>
          <p:cNvSpPr txBox="1"/>
          <p:nvPr/>
        </p:nvSpPr>
        <p:spPr>
          <a:xfrm>
            <a:off x="1238322" y="8796691"/>
            <a:ext cx="1139493"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SHAWN LANGAN</a:t>
            </a:r>
          </a:p>
        </p:txBody>
      </p:sp>
      <p:sp>
        <p:nvSpPr>
          <p:cNvPr id="19" name="TextBox 19"/>
          <p:cNvSpPr txBox="1"/>
          <p:nvPr/>
        </p:nvSpPr>
        <p:spPr>
          <a:xfrm>
            <a:off x="3507006" y="8796691"/>
            <a:ext cx="1247599" cy="128240"/>
          </a:xfrm>
          <a:prstGeom prst="rect">
            <a:avLst/>
          </a:prstGeom>
        </p:spPr>
        <p:txBody>
          <a:bodyPr wrap="square"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PETE HADJIS</a:t>
            </a:r>
          </a:p>
        </p:txBody>
      </p:sp>
      <p:sp>
        <p:nvSpPr>
          <p:cNvPr id="20" name="TextBox 20"/>
          <p:cNvSpPr txBox="1"/>
          <p:nvPr/>
        </p:nvSpPr>
        <p:spPr>
          <a:xfrm>
            <a:off x="5684639" y="8935839"/>
            <a:ext cx="2094111"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Commercial Sales Associate</a:t>
            </a:r>
          </a:p>
          <a:p>
            <a:pPr>
              <a:lnSpc>
                <a:spcPts val="1048"/>
              </a:lnSpc>
            </a:pPr>
            <a:r>
              <a:rPr lang="en-US" sz="900" dirty="0">
                <a:solidFill>
                  <a:srgbClr val="000000"/>
                </a:solidFill>
                <a:latin typeface="Helvetica Neue LT Std 2"/>
                <a:ea typeface="Helvetica Neue LT Std 2"/>
                <a:cs typeface="Helvetica Neue LT Std 2"/>
                <a:sym typeface="Helvetica Neue LT Std 2"/>
              </a:rPr>
              <a:t>o</a:t>
            </a:r>
            <a:r>
              <a:rPr lang="en-US" sz="900">
                <a:solidFill>
                  <a:srgbClr val="000000"/>
                </a:solidFill>
                <a:latin typeface="Helvetica Neue LT Std 2"/>
                <a:ea typeface="Helvetica Neue LT Std 2"/>
                <a:cs typeface="Helvetica Neue LT Std 2"/>
                <a:sym typeface="Helvetica Neue LT Std 2"/>
              </a:rPr>
              <a:t>: 563-823-5133</a:t>
            </a:r>
            <a:endParaRPr lang="en-US" sz="900" dirty="0">
              <a:solidFill>
                <a:srgbClr val="000000"/>
              </a:solidFill>
              <a:latin typeface="Helvetica Neue LT Std 2"/>
              <a:ea typeface="Helvetica Neue LT Std 2"/>
              <a:cs typeface="Helvetica Neue LT Std 2"/>
              <a:sym typeface="Helvetica Neue LT Std 2"/>
            </a:endParaRPr>
          </a:p>
          <a:p>
            <a:pPr>
              <a:lnSpc>
                <a:spcPts val="1048"/>
              </a:lnSpc>
            </a:pPr>
            <a:r>
              <a:rPr lang="en-US" sz="900" dirty="0">
                <a:solidFill>
                  <a:srgbClr val="000000"/>
                </a:solidFill>
                <a:latin typeface="Helvetica Neue LT Std 2"/>
                <a:ea typeface="Helvetica Neue LT Std 2"/>
                <a:cs typeface="Helvetica Neue LT Std 2"/>
                <a:sym typeface="Helvetica Neue LT Std 2"/>
              </a:rPr>
              <a:t>c: 815-716-0264</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clamb@ruhlcommercial.com</a:t>
            </a:r>
          </a:p>
        </p:txBody>
      </p:sp>
      <p:sp>
        <p:nvSpPr>
          <p:cNvPr id="21" name="TextBox 21"/>
          <p:cNvSpPr txBox="1"/>
          <p:nvPr/>
        </p:nvSpPr>
        <p:spPr>
          <a:xfrm>
            <a:off x="5684639" y="8796691"/>
            <a:ext cx="1161672"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CARRIE LAMB</a:t>
            </a:r>
          </a:p>
        </p:txBody>
      </p:sp>
      <p:sp>
        <p:nvSpPr>
          <p:cNvPr id="25" name="Freeform 25"/>
          <p:cNvSpPr/>
          <p:nvPr/>
        </p:nvSpPr>
        <p:spPr>
          <a:xfrm>
            <a:off x="2938736" y="8794690"/>
            <a:ext cx="490264" cy="660512"/>
          </a:xfrm>
          <a:custGeom>
            <a:avLst/>
            <a:gdLst/>
            <a:ahLst/>
            <a:cxnLst/>
            <a:rect l="l" t="t" r="r" b="b"/>
            <a:pathLst>
              <a:path w="521215" h="702211">
                <a:moveTo>
                  <a:pt x="0" y="0"/>
                </a:moveTo>
                <a:lnTo>
                  <a:pt x="521214" y="0"/>
                </a:lnTo>
                <a:lnTo>
                  <a:pt x="521214" y="702211"/>
                </a:lnTo>
                <a:lnTo>
                  <a:pt x="0" y="702211"/>
                </a:lnTo>
                <a:lnTo>
                  <a:pt x="0" y="0"/>
                </a:lnTo>
                <a:close/>
              </a:path>
            </a:pathLst>
          </a:custGeom>
          <a:blipFill>
            <a:blip r:embed="rId7"/>
            <a:stretch>
              <a:fillRect l="-51297" r="-51297"/>
            </a:stretch>
          </a:blipFill>
        </p:spPr>
        <p:txBody>
          <a:bodyPr/>
          <a:lstStyle/>
          <a:p>
            <a:endParaRPr lang="en-US" sz="1693"/>
          </a:p>
        </p:txBody>
      </p:sp>
      <p:sp>
        <p:nvSpPr>
          <p:cNvPr id="26" name="Freeform 26"/>
          <p:cNvSpPr/>
          <p:nvPr/>
        </p:nvSpPr>
        <p:spPr>
          <a:xfrm>
            <a:off x="5113741"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8"/>
            <a:stretch>
              <a:fillRect l="-64583" t="-13774" r="-65917"/>
            </a:stretch>
          </a:blipFill>
        </p:spPr>
        <p:txBody>
          <a:bodyPr/>
          <a:lstStyle/>
          <a:p>
            <a:endParaRPr lang="en-US" sz="1693"/>
          </a:p>
        </p:txBody>
      </p:sp>
      <p:grpSp>
        <p:nvGrpSpPr>
          <p:cNvPr id="27" name="Group 27"/>
          <p:cNvGrpSpPr/>
          <p:nvPr/>
        </p:nvGrpSpPr>
        <p:grpSpPr>
          <a:xfrm>
            <a:off x="0" y="9572044"/>
            <a:ext cx="7772400" cy="333956"/>
            <a:chOff x="0" y="0"/>
            <a:chExt cx="2709333" cy="127238"/>
          </a:xfrm>
        </p:grpSpPr>
        <p:sp>
          <p:nvSpPr>
            <p:cNvPr id="28" name="Freeform 28"/>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a:p>
          </p:txBody>
        </p:sp>
        <p:sp>
          <p:nvSpPr>
            <p:cNvPr id="29" name="TextBox 29"/>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p:cNvSpPr/>
          <p:nvPr/>
        </p:nvSpPr>
        <p:spPr>
          <a:xfrm>
            <a:off x="879088" y="96619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1693"/>
          </a:p>
        </p:txBody>
      </p:sp>
      <p:sp>
        <p:nvSpPr>
          <p:cNvPr id="31" name="Freeform 31"/>
          <p:cNvSpPr/>
          <p:nvPr/>
        </p:nvSpPr>
        <p:spPr>
          <a:xfrm>
            <a:off x="3591458" y="96755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US" sz="1693"/>
          </a:p>
        </p:txBody>
      </p:sp>
      <p:sp>
        <p:nvSpPr>
          <p:cNvPr id="32" name="Freeform 32"/>
          <p:cNvSpPr/>
          <p:nvPr/>
        </p:nvSpPr>
        <p:spPr>
          <a:xfrm>
            <a:off x="4769274" y="96755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693"/>
          </a:p>
        </p:txBody>
      </p:sp>
      <p:sp>
        <p:nvSpPr>
          <p:cNvPr id="33" name="Freeform 33"/>
          <p:cNvSpPr/>
          <p:nvPr/>
        </p:nvSpPr>
        <p:spPr>
          <a:xfrm>
            <a:off x="6001974" y="95923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12"/>
            <a:stretch>
              <a:fillRect t="-91957" b="-128747"/>
            </a:stretch>
          </a:blipFill>
        </p:spPr>
        <p:txBody>
          <a:bodyPr/>
          <a:lstStyle/>
          <a:p>
            <a:endParaRPr lang="en-US" sz="1693"/>
          </a:p>
        </p:txBody>
      </p:sp>
      <p:sp>
        <p:nvSpPr>
          <p:cNvPr id="34" name="TextBox 34"/>
          <p:cNvSpPr txBox="1"/>
          <p:nvPr/>
        </p:nvSpPr>
        <p:spPr>
          <a:xfrm>
            <a:off x="1090311" y="96612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p:cNvSpPr txBox="1"/>
          <p:nvPr/>
        </p:nvSpPr>
        <p:spPr>
          <a:xfrm>
            <a:off x="3789832" y="96719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p:cNvSpPr txBox="1"/>
          <p:nvPr/>
        </p:nvSpPr>
        <p:spPr>
          <a:xfrm>
            <a:off x="4991303" y="96603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sp>
        <p:nvSpPr>
          <p:cNvPr id="3" name="Rectangle 2">
            <a:extLst>
              <a:ext uri="{FF2B5EF4-FFF2-40B4-BE49-F238E27FC236}">
                <a16:creationId xmlns:a16="http://schemas.microsoft.com/office/drawing/2014/main" id="{6CAE34E2-FC74-54A0-572A-6524BCAEC028}"/>
              </a:ext>
            </a:extLst>
          </p:cNvPr>
          <p:cNvSpPr/>
          <p:nvPr/>
        </p:nvSpPr>
        <p:spPr>
          <a:xfrm>
            <a:off x="2846512" y="3411838"/>
            <a:ext cx="1607003" cy="993443"/>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5 MILE POPULATION OF 137,807</a:t>
            </a:r>
          </a:p>
        </p:txBody>
      </p:sp>
      <p:sp>
        <p:nvSpPr>
          <p:cNvPr id="23" name="Star: 5 Points 22">
            <a:extLst>
              <a:ext uri="{FF2B5EF4-FFF2-40B4-BE49-F238E27FC236}">
                <a16:creationId xmlns:a16="http://schemas.microsoft.com/office/drawing/2014/main" id="{FC6EAAE4-7CC9-12D4-5BB3-1401D0F81336}"/>
              </a:ext>
            </a:extLst>
          </p:cNvPr>
          <p:cNvSpPr/>
          <p:nvPr/>
        </p:nvSpPr>
        <p:spPr>
          <a:xfrm>
            <a:off x="5761654" y="2837672"/>
            <a:ext cx="380046" cy="304800"/>
          </a:xfrm>
          <a:prstGeom prst="star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8FC4B6-59B3-077B-0437-B248DCE558C9}"/>
              </a:ext>
            </a:extLst>
          </p:cNvPr>
          <p:cNvPicPr>
            <a:picLocks noChangeAspect="1"/>
          </p:cNvPicPr>
          <p:nvPr/>
        </p:nvPicPr>
        <p:blipFill>
          <a:blip r:embed="rId13" cstate="print">
            <a:extLst>
              <a:ext uri="{28A0092B-C50C-407E-A947-70E740481C1C}">
                <a14:useLocalDpi xmlns:a14="http://schemas.microsoft.com/office/drawing/2010/main" val="0"/>
              </a:ext>
            </a:extLst>
          </a:blip>
          <a:srcRect l="30593" t="5760" r="35262"/>
          <a:stretch>
            <a:fillRect/>
          </a:stretch>
        </p:blipFill>
        <p:spPr>
          <a:xfrm>
            <a:off x="40937" y="1090005"/>
            <a:ext cx="2600796" cy="3340485"/>
          </a:xfrm>
          <a:prstGeom prst="rect">
            <a:avLst/>
          </a:prstGeom>
        </p:spPr>
      </p:pic>
      <p:sp>
        <p:nvSpPr>
          <p:cNvPr id="22" name="TextBox 21">
            <a:extLst>
              <a:ext uri="{FF2B5EF4-FFF2-40B4-BE49-F238E27FC236}">
                <a16:creationId xmlns:a16="http://schemas.microsoft.com/office/drawing/2014/main" id="{6E79CADE-03BE-8EA9-FAFA-8DE9B8BB3FF1}"/>
              </a:ext>
            </a:extLst>
          </p:cNvPr>
          <p:cNvSpPr txBox="1"/>
          <p:nvPr/>
        </p:nvSpPr>
        <p:spPr>
          <a:xfrm>
            <a:off x="1224147" y="2514600"/>
            <a:ext cx="604653" cy="230832"/>
          </a:xfrm>
          <a:prstGeom prst="rect">
            <a:avLst/>
          </a:prstGeom>
          <a:noFill/>
        </p:spPr>
        <p:txBody>
          <a:bodyPr wrap="none" rtlCol="0">
            <a:spAutoFit/>
          </a:bodyPr>
          <a:lstStyle/>
          <a:p>
            <a:r>
              <a:rPr lang="en-US" sz="900" b="1" dirty="0">
                <a:solidFill>
                  <a:srgbClr val="FFFF00"/>
                </a:solidFill>
                <a:effectLst>
                  <a:outerShdw blurRad="38100" dist="38100" dir="2700000" algn="tl">
                    <a:srgbClr val="000000">
                      <a:alpha val="43137"/>
                    </a:srgbClr>
                  </a:outerShdw>
                </a:effectLst>
              </a:rPr>
              <a:t>J0008-10</a:t>
            </a:r>
          </a:p>
        </p:txBody>
      </p:sp>
      <p:sp>
        <p:nvSpPr>
          <p:cNvPr id="24" name="TextBox 23">
            <a:extLst>
              <a:ext uri="{FF2B5EF4-FFF2-40B4-BE49-F238E27FC236}">
                <a16:creationId xmlns:a16="http://schemas.microsoft.com/office/drawing/2014/main" id="{29BF7420-BA7C-95E4-AECC-A143B02EE34F}"/>
              </a:ext>
            </a:extLst>
          </p:cNvPr>
          <p:cNvSpPr txBox="1"/>
          <p:nvPr/>
        </p:nvSpPr>
        <p:spPr>
          <a:xfrm>
            <a:off x="1224147" y="1853369"/>
            <a:ext cx="604653" cy="230832"/>
          </a:xfrm>
          <a:prstGeom prst="rect">
            <a:avLst/>
          </a:prstGeom>
          <a:noFill/>
        </p:spPr>
        <p:txBody>
          <a:bodyPr wrap="none" rtlCol="0">
            <a:spAutoFit/>
          </a:bodyPr>
          <a:lstStyle/>
          <a:p>
            <a:r>
              <a:rPr lang="en-US" sz="900" b="1" dirty="0">
                <a:solidFill>
                  <a:srgbClr val="FFFF00"/>
                </a:solidFill>
                <a:effectLst>
                  <a:outerShdw blurRad="38100" dist="38100" dir="2700000" algn="tl">
                    <a:srgbClr val="000000">
                      <a:alpha val="43137"/>
                    </a:srgbClr>
                  </a:outerShdw>
                </a:effectLst>
              </a:rPr>
              <a:t>J0008-09</a:t>
            </a:r>
          </a:p>
        </p:txBody>
      </p:sp>
      <p:sp>
        <p:nvSpPr>
          <p:cNvPr id="37" name="TextBox 36">
            <a:extLst>
              <a:ext uri="{FF2B5EF4-FFF2-40B4-BE49-F238E27FC236}">
                <a16:creationId xmlns:a16="http://schemas.microsoft.com/office/drawing/2014/main" id="{35286020-5E0D-E08E-433A-297BD6654EF8}"/>
              </a:ext>
            </a:extLst>
          </p:cNvPr>
          <p:cNvSpPr txBox="1"/>
          <p:nvPr/>
        </p:nvSpPr>
        <p:spPr>
          <a:xfrm>
            <a:off x="1246639" y="3357129"/>
            <a:ext cx="604653" cy="230832"/>
          </a:xfrm>
          <a:prstGeom prst="rect">
            <a:avLst/>
          </a:prstGeom>
          <a:noFill/>
        </p:spPr>
        <p:txBody>
          <a:bodyPr wrap="none" rtlCol="0">
            <a:spAutoFit/>
          </a:bodyPr>
          <a:lstStyle/>
          <a:p>
            <a:r>
              <a:rPr lang="en-US" sz="900" b="1" dirty="0">
                <a:solidFill>
                  <a:srgbClr val="FFFF00"/>
                </a:solidFill>
                <a:effectLst>
                  <a:outerShdw blurRad="38100" dist="38100" dir="2700000" algn="tl">
                    <a:srgbClr val="000000">
                      <a:alpha val="43137"/>
                    </a:srgbClr>
                  </a:outerShdw>
                </a:effectLst>
              </a:rPr>
              <a:t>J0009-28</a:t>
            </a:r>
          </a:p>
        </p:txBody>
      </p:sp>
      <p:sp>
        <p:nvSpPr>
          <p:cNvPr id="38" name="TextBox 37">
            <a:extLst>
              <a:ext uri="{FF2B5EF4-FFF2-40B4-BE49-F238E27FC236}">
                <a16:creationId xmlns:a16="http://schemas.microsoft.com/office/drawing/2014/main" id="{094FDBDC-3411-37F8-BCC4-725C64280019}"/>
              </a:ext>
            </a:extLst>
          </p:cNvPr>
          <p:cNvSpPr txBox="1"/>
          <p:nvPr/>
        </p:nvSpPr>
        <p:spPr>
          <a:xfrm>
            <a:off x="690747" y="1828540"/>
            <a:ext cx="604653" cy="230832"/>
          </a:xfrm>
          <a:prstGeom prst="rect">
            <a:avLst/>
          </a:prstGeom>
          <a:noFill/>
        </p:spPr>
        <p:txBody>
          <a:bodyPr wrap="none" rtlCol="0">
            <a:spAutoFit/>
          </a:bodyPr>
          <a:lstStyle/>
          <a:p>
            <a:r>
              <a:rPr lang="en-US" sz="900" b="1" dirty="0">
                <a:solidFill>
                  <a:srgbClr val="FFFF00"/>
                </a:solidFill>
                <a:effectLst>
                  <a:outerShdw blurRad="38100" dist="38100" dir="2700000" algn="tl">
                    <a:srgbClr val="000000">
                      <a:alpha val="43137"/>
                    </a:srgbClr>
                  </a:outerShdw>
                </a:effectLst>
              </a:rPr>
              <a:t>J0008-08</a:t>
            </a:r>
          </a:p>
        </p:txBody>
      </p:sp>
      <p:sp>
        <p:nvSpPr>
          <p:cNvPr id="41" name="Rectangle 40">
            <a:extLst>
              <a:ext uri="{FF2B5EF4-FFF2-40B4-BE49-F238E27FC236}">
                <a16:creationId xmlns:a16="http://schemas.microsoft.com/office/drawing/2014/main" id="{4E73B4E3-92E9-BFF1-DDBD-F518537F0044}"/>
              </a:ext>
            </a:extLst>
          </p:cNvPr>
          <p:cNvSpPr/>
          <p:nvPr/>
        </p:nvSpPr>
        <p:spPr>
          <a:xfrm rot="19497163">
            <a:off x="2677678" y="1641126"/>
            <a:ext cx="1899000" cy="124547"/>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TELEGRAPH RD-9,300 VPD</a:t>
            </a:r>
          </a:p>
        </p:txBody>
      </p:sp>
      <p:sp>
        <p:nvSpPr>
          <p:cNvPr id="42" name="Rectangle 41">
            <a:extLst>
              <a:ext uri="{FF2B5EF4-FFF2-40B4-BE49-F238E27FC236}">
                <a16:creationId xmlns:a16="http://schemas.microsoft.com/office/drawing/2014/main" id="{301DBF28-0142-66D2-4C14-BEF72EC5BE1E}"/>
              </a:ext>
            </a:extLst>
          </p:cNvPr>
          <p:cNvSpPr/>
          <p:nvPr/>
        </p:nvSpPr>
        <p:spPr>
          <a:xfrm>
            <a:off x="4505217" y="2587099"/>
            <a:ext cx="1521848" cy="124547"/>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W. 3</a:t>
            </a:r>
            <a:r>
              <a:rPr lang="en-US" sz="1200" b="1" baseline="30000" dirty="0">
                <a:solidFill>
                  <a:srgbClr val="FFFF00"/>
                </a:solidFill>
              </a:rPr>
              <a:t>RD</a:t>
            </a:r>
            <a:r>
              <a:rPr lang="en-US" sz="1200" b="1" dirty="0">
                <a:solidFill>
                  <a:srgbClr val="FFFF00"/>
                </a:solidFill>
              </a:rPr>
              <a:t> ST-5,200 VPD</a:t>
            </a:r>
          </a:p>
        </p:txBody>
      </p:sp>
      <p:sp>
        <p:nvSpPr>
          <p:cNvPr id="43" name="TextBox 42">
            <a:extLst>
              <a:ext uri="{FF2B5EF4-FFF2-40B4-BE49-F238E27FC236}">
                <a16:creationId xmlns:a16="http://schemas.microsoft.com/office/drawing/2014/main" id="{749C9842-745A-8A8A-5044-7528E8E31B70}"/>
              </a:ext>
            </a:extLst>
          </p:cNvPr>
          <p:cNvSpPr txBox="1"/>
          <p:nvPr/>
        </p:nvSpPr>
        <p:spPr>
          <a:xfrm>
            <a:off x="3204554" y="2846748"/>
            <a:ext cx="524504" cy="230832"/>
          </a:xfrm>
          <a:prstGeom prst="rect">
            <a:avLst/>
          </a:prstGeom>
          <a:solidFill>
            <a:schemeClr val="bg1"/>
          </a:solidFill>
          <a:ln>
            <a:solidFill>
              <a:srgbClr val="002060"/>
            </a:solidFill>
          </a:ln>
        </p:spPr>
        <p:txBody>
          <a:bodyPr wrap="none" rtlCol="0" anchor="ctr">
            <a:spAutoFit/>
          </a:bodyPr>
          <a:lstStyle/>
          <a:p>
            <a:pPr algn="ctr"/>
            <a:r>
              <a:rPr lang="en-US" sz="900" u="none" strike="noStrike" dirty="0">
                <a:latin typeface="Aptos Narrow" panose="020B0004020202020204" pitchFamily="34" charset="0"/>
                <a:cs typeface="L Centennial Light"/>
              </a:rPr>
              <a:t>Church</a:t>
            </a:r>
          </a:p>
        </p:txBody>
      </p:sp>
      <p:sp>
        <p:nvSpPr>
          <p:cNvPr id="44" name="TextBox 43">
            <a:extLst>
              <a:ext uri="{FF2B5EF4-FFF2-40B4-BE49-F238E27FC236}">
                <a16:creationId xmlns:a16="http://schemas.microsoft.com/office/drawing/2014/main" id="{F6CE74B8-3DDA-79B3-614E-77B2D385FD39}"/>
              </a:ext>
            </a:extLst>
          </p:cNvPr>
          <p:cNvSpPr txBox="1"/>
          <p:nvPr/>
        </p:nvSpPr>
        <p:spPr>
          <a:xfrm>
            <a:off x="6268165" y="2292668"/>
            <a:ext cx="567784" cy="230832"/>
          </a:xfrm>
          <a:prstGeom prst="rect">
            <a:avLst/>
          </a:prstGeom>
          <a:solidFill>
            <a:schemeClr val="bg1"/>
          </a:solidFill>
          <a:ln>
            <a:solidFill>
              <a:srgbClr val="002060"/>
            </a:solidFill>
          </a:ln>
        </p:spPr>
        <p:txBody>
          <a:bodyPr wrap="none" rtlCol="0" anchor="ctr">
            <a:spAutoFit/>
          </a:bodyPr>
          <a:lstStyle/>
          <a:p>
            <a:pPr algn="ctr"/>
            <a:r>
              <a:rPr lang="en-US" sz="900" u="none" strike="noStrike" dirty="0">
                <a:latin typeface="Aptos Narrow" panose="020B0004020202020204" pitchFamily="34" charset="0"/>
                <a:cs typeface="L Centennial Light"/>
              </a:rPr>
              <a:t>Bar/Grill</a:t>
            </a:r>
          </a:p>
        </p:txBody>
      </p:sp>
      <p:sp>
        <p:nvSpPr>
          <p:cNvPr id="45" name="TextBox 44">
            <a:extLst>
              <a:ext uri="{FF2B5EF4-FFF2-40B4-BE49-F238E27FC236}">
                <a16:creationId xmlns:a16="http://schemas.microsoft.com/office/drawing/2014/main" id="{3396C044-7855-B02C-493B-20E0E860AE0F}"/>
              </a:ext>
            </a:extLst>
          </p:cNvPr>
          <p:cNvSpPr txBox="1"/>
          <p:nvPr/>
        </p:nvSpPr>
        <p:spPr>
          <a:xfrm>
            <a:off x="6296143" y="2783378"/>
            <a:ext cx="606256" cy="230832"/>
          </a:xfrm>
          <a:prstGeom prst="rect">
            <a:avLst/>
          </a:prstGeom>
          <a:solidFill>
            <a:schemeClr val="bg1"/>
          </a:solidFill>
          <a:ln>
            <a:solidFill>
              <a:srgbClr val="002060"/>
            </a:solidFill>
          </a:ln>
        </p:spPr>
        <p:txBody>
          <a:bodyPr wrap="none" rtlCol="0" anchor="ctr">
            <a:spAutoFit/>
          </a:bodyPr>
          <a:lstStyle/>
          <a:p>
            <a:pPr algn="ctr"/>
            <a:r>
              <a:rPr lang="en-US" sz="900" u="none" strike="noStrike" dirty="0">
                <a:latin typeface="Aptos Narrow" panose="020B0004020202020204" pitchFamily="34" charset="0"/>
                <a:cs typeface="L Centennial Light"/>
              </a:rPr>
              <a:t>QC Pawn</a:t>
            </a:r>
          </a:p>
        </p:txBody>
      </p:sp>
      <p:sp>
        <p:nvSpPr>
          <p:cNvPr id="46" name="TextBox 45">
            <a:extLst>
              <a:ext uri="{FF2B5EF4-FFF2-40B4-BE49-F238E27FC236}">
                <a16:creationId xmlns:a16="http://schemas.microsoft.com/office/drawing/2014/main" id="{D946F526-EF36-94FD-945E-2BCFFF327062}"/>
              </a:ext>
            </a:extLst>
          </p:cNvPr>
          <p:cNvSpPr txBox="1"/>
          <p:nvPr/>
        </p:nvSpPr>
        <p:spPr>
          <a:xfrm>
            <a:off x="7155242" y="2766997"/>
            <a:ext cx="524504" cy="230832"/>
          </a:xfrm>
          <a:prstGeom prst="rect">
            <a:avLst/>
          </a:prstGeom>
          <a:solidFill>
            <a:schemeClr val="bg1"/>
          </a:solidFill>
          <a:ln>
            <a:solidFill>
              <a:srgbClr val="002060"/>
            </a:solidFill>
          </a:ln>
        </p:spPr>
        <p:txBody>
          <a:bodyPr wrap="none" rtlCol="0" anchor="ctr">
            <a:spAutoFit/>
          </a:bodyPr>
          <a:lstStyle/>
          <a:p>
            <a:pPr algn="ctr"/>
            <a:r>
              <a:rPr lang="en-US" sz="900" u="none" strike="noStrike" dirty="0">
                <a:latin typeface="Aptos Narrow" panose="020B0004020202020204" pitchFamily="34" charset="0"/>
                <a:cs typeface="L Centennial Light"/>
              </a:rPr>
              <a:t>Church</a:t>
            </a:r>
          </a:p>
        </p:txBody>
      </p:sp>
      <p:sp>
        <p:nvSpPr>
          <p:cNvPr id="47" name="Rectangle 46">
            <a:extLst>
              <a:ext uri="{FF2B5EF4-FFF2-40B4-BE49-F238E27FC236}">
                <a16:creationId xmlns:a16="http://schemas.microsoft.com/office/drawing/2014/main" id="{A1E33E24-0D37-7096-1069-F745ED35DDA2}"/>
              </a:ext>
            </a:extLst>
          </p:cNvPr>
          <p:cNvSpPr/>
          <p:nvPr/>
        </p:nvSpPr>
        <p:spPr>
          <a:xfrm>
            <a:off x="642878" y="1271018"/>
            <a:ext cx="1046602" cy="180153"/>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W. 3</a:t>
            </a:r>
            <a:r>
              <a:rPr lang="en-US" sz="1200" b="1" baseline="30000" dirty="0">
                <a:solidFill>
                  <a:srgbClr val="FFFF00"/>
                </a:solidFill>
              </a:rPr>
              <a:t>RD</a:t>
            </a:r>
            <a:r>
              <a:rPr lang="en-US" sz="1200" b="1" dirty="0">
                <a:solidFill>
                  <a:srgbClr val="FFFF00"/>
                </a:solidFill>
              </a:rPr>
              <a:t> ST.</a:t>
            </a:r>
          </a:p>
        </p:txBody>
      </p:sp>
      <p:sp>
        <p:nvSpPr>
          <p:cNvPr id="48" name="Rectangle 47">
            <a:extLst>
              <a:ext uri="{FF2B5EF4-FFF2-40B4-BE49-F238E27FC236}">
                <a16:creationId xmlns:a16="http://schemas.microsoft.com/office/drawing/2014/main" id="{EABA55DD-AE45-EF45-7B79-D074FBEBA24D}"/>
              </a:ext>
            </a:extLst>
          </p:cNvPr>
          <p:cNvSpPr/>
          <p:nvPr/>
        </p:nvSpPr>
        <p:spPr>
          <a:xfrm rot="16200000">
            <a:off x="1494027" y="2402009"/>
            <a:ext cx="1046602" cy="180153"/>
          </a:xfrm>
          <a:prstGeom prst="rect">
            <a:avLst/>
          </a:prstGeom>
          <a:solidFill>
            <a:srgbClr val="000000">
              <a:alpha val="3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00"/>
                </a:solidFill>
              </a:rPr>
              <a:t>N. PINE ST.</a:t>
            </a:r>
          </a:p>
        </p:txBody>
      </p:sp>
      <p:sp>
        <p:nvSpPr>
          <p:cNvPr id="71" name="TextBox 70">
            <a:extLst>
              <a:ext uri="{FF2B5EF4-FFF2-40B4-BE49-F238E27FC236}">
                <a16:creationId xmlns:a16="http://schemas.microsoft.com/office/drawing/2014/main" id="{8F3FB4DE-73B3-3D68-32B6-FB4F7E69E74F}"/>
              </a:ext>
            </a:extLst>
          </p:cNvPr>
          <p:cNvSpPr txBox="1"/>
          <p:nvPr/>
        </p:nvSpPr>
        <p:spPr>
          <a:xfrm>
            <a:off x="35424" y="7087405"/>
            <a:ext cx="1317797"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Residence 1</a:t>
            </a:r>
          </a:p>
        </p:txBody>
      </p:sp>
      <p:sp>
        <p:nvSpPr>
          <p:cNvPr id="72" name="TextBox 71">
            <a:extLst>
              <a:ext uri="{FF2B5EF4-FFF2-40B4-BE49-F238E27FC236}">
                <a16:creationId xmlns:a16="http://schemas.microsoft.com/office/drawing/2014/main" id="{C7F5553A-CC9D-1B67-3150-D36F19ACC4B0}"/>
              </a:ext>
            </a:extLst>
          </p:cNvPr>
          <p:cNvSpPr txBox="1"/>
          <p:nvPr/>
        </p:nvSpPr>
        <p:spPr>
          <a:xfrm>
            <a:off x="6454603" y="7065532"/>
            <a:ext cx="1317797"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Residence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006A-2AB5-8FB1-B41B-F7F1E763D25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4BE6A3E8-93F7-DC8E-1252-6543CC1F1BEA}"/>
              </a:ext>
            </a:extLst>
          </p:cNvPr>
          <p:cNvGrpSpPr/>
          <p:nvPr/>
        </p:nvGrpSpPr>
        <p:grpSpPr>
          <a:xfrm>
            <a:off x="332312" y="8667816"/>
            <a:ext cx="7440088" cy="865700"/>
            <a:chOff x="0" y="0"/>
            <a:chExt cx="2709333" cy="329834"/>
          </a:xfrm>
        </p:grpSpPr>
        <p:sp>
          <p:nvSpPr>
            <p:cNvPr id="5" name="Freeform 5">
              <a:extLst>
                <a:ext uri="{FF2B5EF4-FFF2-40B4-BE49-F238E27FC236}">
                  <a16:creationId xmlns:a16="http://schemas.microsoft.com/office/drawing/2014/main" id="{EF3ABAB5-C3EE-B87A-8015-77E548D8502E}"/>
                </a:ext>
              </a:extLst>
            </p:cNvPr>
            <p:cNvSpPr/>
            <p:nvPr/>
          </p:nvSpPr>
          <p:spPr>
            <a:xfrm>
              <a:off x="0" y="0"/>
              <a:ext cx="2709333" cy="329834"/>
            </a:xfrm>
            <a:custGeom>
              <a:avLst/>
              <a:gdLst/>
              <a:ahLst/>
              <a:cxnLst/>
              <a:rect l="l" t="t" r="r" b="b"/>
              <a:pathLst>
                <a:path w="2709333" h="329834">
                  <a:moveTo>
                    <a:pt x="0" y="0"/>
                  </a:moveTo>
                  <a:lnTo>
                    <a:pt x="2709333" y="0"/>
                  </a:lnTo>
                  <a:lnTo>
                    <a:pt x="2709333" y="329834"/>
                  </a:lnTo>
                  <a:lnTo>
                    <a:pt x="0" y="329834"/>
                  </a:lnTo>
                  <a:close/>
                </a:path>
              </a:pathLst>
            </a:custGeom>
            <a:solidFill>
              <a:srgbClr val="E1E1E1"/>
            </a:solidFill>
          </p:spPr>
          <p:txBody>
            <a:bodyPr/>
            <a:lstStyle/>
            <a:p>
              <a:endParaRPr lang="en-US" sz="1693"/>
            </a:p>
          </p:txBody>
        </p:sp>
        <p:sp>
          <p:nvSpPr>
            <p:cNvPr id="6" name="TextBox 6">
              <a:extLst>
                <a:ext uri="{FF2B5EF4-FFF2-40B4-BE49-F238E27FC236}">
                  <a16:creationId xmlns:a16="http://schemas.microsoft.com/office/drawing/2014/main" id="{95EF4AAA-55A0-7712-D257-68D4EAA364AE}"/>
                </a:ext>
              </a:extLst>
            </p:cNvPr>
            <p:cNvSpPr txBox="1"/>
            <p:nvPr/>
          </p:nvSpPr>
          <p:spPr>
            <a:xfrm>
              <a:off x="0" y="-66675"/>
              <a:ext cx="2709333" cy="396509"/>
            </a:xfrm>
            <a:prstGeom prst="rect">
              <a:avLst/>
            </a:prstGeom>
          </p:spPr>
          <p:txBody>
            <a:bodyPr lIns="47783" tIns="47783" rIns="47783" bIns="47783" rtlCol="0" anchor="ctr"/>
            <a:lstStyle/>
            <a:p>
              <a:pPr algn="ctr">
                <a:lnSpc>
                  <a:spcPts val="1975"/>
                </a:lnSpc>
                <a:spcBef>
                  <a:spcPct val="0"/>
                </a:spcBef>
              </a:pPr>
              <a:endParaRPr sz="1693"/>
            </a:p>
          </p:txBody>
        </p:sp>
      </p:grpSp>
      <p:grpSp>
        <p:nvGrpSpPr>
          <p:cNvPr id="7" name="Group 7">
            <a:extLst>
              <a:ext uri="{FF2B5EF4-FFF2-40B4-BE49-F238E27FC236}">
                <a16:creationId xmlns:a16="http://schemas.microsoft.com/office/drawing/2014/main" id="{01543334-2722-F647-4D80-2F4C5E87527B}"/>
              </a:ext>
            </a:extLst>
          </p:cNvPr>
          <p:cNvGrpSpPr/>
          <p:nvPr/>
        </p:nvGrpSpPr>
        <p:grpSpPr>
          <a:xfrm>
            <a:off x="-1" y="8667816"/>
            <a:ext cx="407865" cy="865700"/>
            <a:chOff x="0" y="0"/>
            <a:chExt cx="99742" cy="329834"/>
          </a:xfrm>
        </p:grpSpPr>
        <p:sp>
          <p:nvSpPr>
            <p:cNvPr id="8" name="Freeform 8">
              <a:extLst>
                <a:ext uri="{FF2B5EF4-FFF2-40B4-BE49-F238E27FC236}">
                  <a16:creationId xmlns:a16="http://schemas.microsoft.com/office/drawing/2014/main" id="{AFBCC7D9-89AE-9B91-5409-B561AC32D122}"/>
                </a:ext>
              </a:extLst>
            </p:cNvPr>
            <p:cNvSpPr/>
            <p:nvPr/>
          </p:nvSpPr>
          <p:spPr>
            <a:xfrm>
              <a:off x="0" y="0"/>
              <a:ext cx="99742" cy="329834"/>
            </a:xfrm>
            <a:custGeom>
              <a:avLst/>
              <a:gdLst/>
              <a:ahLst/>
              <a:cxnLst/>
              <a:rect l="l" t="t" r="r" b="b"/>
              <a:pathLst>
                <a:path w="99742" h="329834">
                  <a:moveTo>
                    <a:pt x="0" y="0"/>
                  </a:moveTo>
                  <a:lnTo>
                    <a:pt x="99742" y="0"/>
                  </a:lnTo>
                  <a:lnTo>
                    <a:pt x="99742" y="329834"/>
                  </a:lnTo>
                  <a:lnTo>
                    <a:pt x="0" y="329834"/>
                  </a:lnTo>
                  <a:close/>
                </a:path>
              </a:pathLst>
            </a:custGeom>
            <a:solidFill>
              <a:srgbClr val="D03238"/>
            </a:solidFill>
          </p:spPr>
          <p:txBody>
            <a:bodyPr/>
            <a:lstStyle/>
            <a:p>
              <a:endParaRPr lang="en-US" sz="1693"/>
            </a:p>
          </p:txBody>
        </p:sp>
        <p:sp>
          <p:nvSpPr>
            <p:cNvPr id="9" name="TextBox 9">
              <a:extLst>
                <a:ext uri="{FF2B5EF4-FFF2-40B4-BE49-F238E27FC236}">
                  <a16:creationId xmlns:a16="http://schemas.microsoft.com/office/drawing/2014/main" id="{A35B6803-F4C7-B61E-D6A8-580905E611C9}"/>
                </a:ext>
              </a:extLst>
            </p:cNvPr>
            <p:cNvSpPr txBox="1"/>
            <p:nvPr/>
          </p:nvSpPr>
          <p:spPr>
            <a:xfrm>
              <a:off x="0" y="-66675"/>
              <a:ext cx="99742" cy="396509"/>
            </a:xfrm>
            <a:prstGeom prst="rect">
              <a:avLst/>
            </a:prstGeom>
          </p:spPr>
          <p:txBody>
            <a:bodyPr lIns="47783" tIns="47783" rIns="47783" bIns="47783" rtlCol="0" anchor="ctr"/>
            <a:lstStyle/>
            <a:p>
              <a:pPr algn="ctr">
                <a:lnSpc>
                  <a:spcPts val="1975"/>
                </a:lnSpc>
              </a:pPr>
              <a:endParaRPr sz="1693"/>
            </a:p>
          </p:txBody>
        </p:sp>
      </p:grpSp>
      <p:sp>
        <p:nvSpPr>
          <p:cNvPr id="10" name="Freeform 10">
            <a:extLst>
              <a:ext uri="{FF2B5EF4-FFF2-40B4-BE49-F238E27FC236}">
                <a16:creationId xmlns:a16="http://schemas.microsoft.com/office/drawing/2014/main" id="{5369682D-1E5F-7E0F-F816-0DAC949CE238}"/>
              </a:ext>
            </a:extLst>
          </p:cNvPr>
          <p:cNvSpPr/>
          <p:nvPr/>
        </p:nvSpPr>
        <p:spPr>
          <a:xfrm>
            <a:off x="675915"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2"/>
            <a:stretch>
              <a:fillRect l="-51297" r="-51297"/>
            </a:stretch>
          </a:blipFill>
        </p:spPr>
        <p:txBody>
          <a:bodyPr/>
          <a:lstStyle/>
          <a:p>
            <a:endParaRPr lang="en-US" sz="1693"/>
          </a:p>
        </p:txBody>
      </p:sp>
      <p:sp>
        <p:nvSpPr>
          <p:cNvPr id="11" name="Freeform 11">
            <a:extLst>
              <a:ext uri="{FF2B5EF4-FFF2-40B4-BE49-F238E27FC236}">
                <a16:creationId xmlns:a16="http://schemas.microsoft.com/office/drawing/2014/main" id="{C2538FFD-86F0-330D-BC7D-FA19494C523A}"/>
              </a:ext>
            </a:extLst>
          </p:cNvPr>
          <p:cNvSpPr/>
          <p:nvPr/>
        </p:nvSpPr>
        <p:spPr>
          <a:xfrm>
            <a:off x="555775" y="152400"/>
            <a:ext cx="3764099" cy="786894"/>
          </a:xfrm>
          <a:custGeom>
            <a:avLst/>
            <a:gdLst/>
            <a:ahLst/>
            <a:cxnLst/>
            <a:rect l="l" t="t" r="r" b="b"/>
            <a:pathLst>
              <a:path w="4001731" h="900389">
                <a:moveTo>
                  <a:pt x="0" y="0"/>
                </a:moveTo>
                <a:lnTo>
                  <a:pt x="4001731" y="0"/>
                </a:lnTo>
                <a:lnTo>
                  <a:pt x="4001731" y="900390"/>
                </a:lnTo>
                <a:lnTo>
                  <a:pt x="0" y="900390"/>
                </a:lnTo>
                <a:lnTo>
                  <a:pt x="0" y="0"/>
                </a:lnTo>
                <a:close/>
              </a:path>
            </a:pathLst>
          </a:custGeom>
          <a:blipFill>
            <a:blip r:embed="rId3"/>
            <a:stretch>
              <a:fillRect/>
            </a:stretch>
          </a:blipFill>
        </p:spPr>
        <p:txBody>
          <a:bodyPr/>
          <a:lstStyle/>
          <a:p>
            <a:endParaRPr lang="en-US" sz="1693"/>
          </a:p>
        </p:txBody>
      </p:sp>
      <p:grpSp>
        <p:nvGrpSpPr>
          <p:cNvPr id="13" name="Group 13">
            <a:extLst>
              <a:ext uri="{FF2B5EF4-FFF2-40B4-BE49-F238E27FC236}">
                <a16:creationId xmlns:a16="http://schemas.microsoft.com/office/drawing/2014/main" id="{1D0C812A-102A-63EB-18D9-29A64D75BDC6}"/>
              </a:ext>
            </a:extLst>
          </p:cNvPr>
          <p:cNvGrpSpPr/>
          <p:nvPr/>
        </p:nvGrpSpPr>
        <p:grpSpPr>
          <a:xfrm>
            <a:off x="4495801" y="292999"/>
            <a:ext cx="2652185" cy="650057"/>
            <a:chOff x="-387649" y="-57150"/>
            <a:chExt cx="3759494" cy="921460"/>
          </a:xfrm>
        </p:grpSpPr>
        <p:sp>
          <p:nvSpPr>
            <p:cNvPr id="14" name="TextBox 14">
              <a:extLst>
                <a:ext uri="{FF2B5EF4-FFF2-40B4-BE49-F238E27FC236}">
                  <a16:creationId xmlns:a16="http://schemas.microsoft.com/office/drawing/2014/main" id="{7CB0455B-4051-DEAB-5831-B6CA7A7F8CA6}"/>
                </a:ext>
              </a:extLst>
            </p:cNvPr>
            <p:cNvSpPr txBox="1"/>
            <p:nvPr/>
          </p:nvSpPr>
          <p:spPr>
            <a:xfrm>
              <a:off x="-387649" y="282609"/>
              <a:ext cx="3752425" cy="581701"/>
            </a:xfrm>
            <a:prstGeom prst="rect">
              <a:avLst/>
            </a:prstGeom>
          </p:spPr>
          <p:txBody>
            <a:bodyPr wrap="square" lIns="0" tIns="0" rIns="0" bIns="0" rtlCol="0" anchor="t">
              <a:spAutoFit/>
            </a:bodyPr>
            <a:lstStyle/>
            <a:p>
              <a:pPr algn="r">
                <a:lnSpc>
                  <a:spcPts val="1655"/>
                </a:lnSpc>
              </a:pPr>
              <a:r>
                <a:rPr lang="en-US" sz="1035" dirty="0">
                  <a:solidFill>
                    <a:srgbClr val="000000"/>
                  </a:solidFill>
                  <a:latin typeface="Helvetica Neue LT Std 2"/>
                  <a:ea typeface="Helvetica Neue LT Std 2"/>
                  <a:cs typeface="Helvetica Neue LT Std 2"/>
                  <a:sym typeface="Helvetica Neue LT Std 2"/>
                </a:rPr>
                <a:t>7,100+ SF (combined)</a:t>
              </a:r>
            </a:p>
            <a:p>
              <a:pPr algn="r">
                <a:lnSpc>
                  <a:spcPts val="1655"/>
                </a:lnSpc>
              </a:pPr>
              <a:r>
                <a:rPr lang="en-US" sz="1035" dirty="0">
                  <a:solidFill>
                    <a:srgbClr val="000000"/>
                  </a:solidFill>
                  <a:latin typeface="Helvetica Neue LT Std 2"/>
                  <a:ea typeface="Helvetica Neue LT Std 2"/>
                  <a:cs typeface="Helvetica Neue LT Std 2"/>
                  <a:sym typeface="Helvetica Neue LT Std 2"/>
                </a:rPr>
                <a:t>Diversified Mixed-Use Portfolio</a:t>
              </a:r>
            </a:p>
          </p:txBody>
        </p:sp>
        <p:sp>
          <p:nvSpPr>
            <p:cNvPr id="15" name="TextBox 15">
              <a:extLst>
                <a:ext uri="{FF2B5EF4-FFF2-40B4-BE49-F238E27FC236}">
                  <a16:creationId xmlns:a16="http://schemas.microsoft.com/office/drawing/2014/main" id="{539F05B7-BE11-53F3-F4B8-E24FDA93A4A5}"/>
                </a:ext>
              </a:extLst>
            </p:cNvPr>
            <p:cNvSpPr txBox="1"/>
            <p:nvPr/>
          </p:nvSpPr>
          <p:spPr>
            <a:xfrm>
              <a:off x="0" y="-57150"/>
              <a:ext cx="3371845" cy="280489"/>
            </a:xfrm>
            <a:prstGeom prst="rect">
              <a:avLst/>
            </a:prstGeom>
          </p:spPr>
          <p:txBody>
            <a:bodyPr lIns="0" tIns="0" rIns="0" bIns="0" rtlCol="0" anchor="t">
              <a:spAutoFit/>
            </a:bodyPr>
            <a:lstStyle/>
            <a:p>
              <a:pPr algn="r">
                <a:lnSpc>
                  <a:spcPts val="1711"/>
                </a:lnSpc>
              </a:pPr>
              <a:r>
                <a:rPr lang="en-US" sz="1222" dirty="0">
                  <a:solidFill>
                    <a:srgbClr val="000000"/>
                  </a:solidFill>
                  <a:latin typeface="Helvetica Neue LT Std 1"/>
                  <a:ea typeface="Helvetica Neue LT Std 1"/>
                  <a:cs typeface="Helvetica Neue LT Std 1"/>
                  <a:sym typeface="Helvetica Neue LT Std 1"/>
                </a:rPr>
                <a:t>For Sale</a:t>
              </a:r>
            </a:p>
          </p:txBody>
        </p:sp>
      </p:grpSp>
      <p:sp>
        <p:nvSpPr>
          <p:cNvPr id="16" name="TextBox 16">
            <a:extLst>
              <a:ext uri="{FF2B5EF4-FFF2-40B4-BE49-F238E27FC236}">
                <a16:creationId xmlns:a16="http://schemas.microsoft.com/office/drawing/2014/main" id="{7ADD861C-0C19-F002-7600-ED17B0E08119}"/>
              </a:ext>
            </a:extLst>
          </p:cNvPr>
          <p:cNvSpPr txBox="1"/>
          <p:nvPr/>
        </p:nvSpPr>
        <p:spPr>
          <a:xfrm>
            <a:off x="1250594" y="8935839"/>
            <a:ext cx="1713620"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Vice President/Director</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563-823-5113</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563-343-6597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slangan@ruhlcommercial.com</a:t>
            </a:r>
          </a:p>
        </p:txBody>
      </p:sp>
      <p:sp>
        <p:nvSpPr>
          <p:cNvPr id="17" name="TextBox 17">
            <a:extLst>
              <a:ext uri="{FF2B5EF4-FFF2-40B4-BE49-F238E27FC236}">
                <a16:creationId xmlns:a16="http://schemas.microsoft.com/office/drawing/2014/main" id="{E933395F-474E-A3EA-8101-759E062BD707}"/>
              </a:ext>
            </a:extLst>
          </p:cNvPr>
          <p:cNvSpPr txBox="1"/>
          <p:nvPr/>
        </p:nvSpPr>
        <p:spPr>
          <a:xfrm>
            <a:off x="3507006" y="8935839"/>
            <a:ext cx="1606735"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Sales Manager/Vice President</a:t>
            </a:r>
          </a:p>
          <a:p>
            <a:pPr>
              <a:lnSpc>
                <a:spcPts val="1048"/>
              </a:lnSpc>
            </a:pPr>
            <a:r>
              <a:rPr lang="en-US" sz="900" dirty="0">
                <a:solidFill>
                  <a:srgbClr val="000000"/>
                </a:solidFill>
                <a:latin typeface="Helvetica Neue LT Std 2"/>
                <a:ea typeface="Helvetica Neue LT Std 2"/>
                <a:cs typeface="Helvetica Neue LT Std 2"/>
                <a:sym typeface="Helvetica Neue LT Std 2"/>
              </a:rPr>
              <a:t>o: 563-355-4000</a:t>
            </a:r>
          </a:p>
          <a:p>
            <a:pPr>
              <a:lnSpc>
                <a:spcPts val="1048"/>
              </a:lnSpc>
            </a:pPr>
            <a:r>
              <a:rPr lang="en-US" sz="900" dirty="0">
                <a:solidFill>
                  <a:srgbClr val="000000"/>
                </a:solidFill>
                <a:latin typeface="Helvetica Neue LT Std 2"/>
                <a:ea typeface="Helvetica Neue LT Std 2"/>
                <a:cs typeface="Helvetica Neue LT Std 2"/>
                <a:sym typeface="Helvetica Neue LT Std 2"/>
              </a:rPr>
              <a:t>c: 319-640-0527</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phadjis@ruhlcommercial.com</a:t>
            </a:r>
          </a:p>
        </p:txBody>
      </p:sp>
      <p:sp>
        <p:nvSpPr>
          <p:cNvPr id="18" name="TextBox 18">
            <a:extLst>
              <a:ext uri="{FF2B5EF4-FFF2-40B4-BE49-F238E27FC236}">
                <a16:creationId xmlns:a16="http://schemas.microsoft.com/office/drawing/2014/main" id="{7609A6CE-66E9-989B-B5C2-F302D3802B00}"/>
              </a:ext>
            </a:extLst>
          </p:cNvPr>
          <p:cNvSpPr txBox="1"/>
          <p:nvPr/>
        </p:nvSpPr>
        <p:spPr>
          <a:xfrm>
            <a:off x="1238322" y="8796691"/>
            <a:ext cx="1139493"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SHAWN LANGAN</a:t>
            </a:r>
          </a:p>
        </p:txBody>
      </p:sp>
      <p:sp>
        <p:nvSpPr>
          <p:cNvPr id="19" name="TextBox 19">
            <a:extLst>
              <a:ext uri="{FF2B5EF4-FFF2-40B4-BE49-F238E27FC236}">
                <a16:creationId xmlns:a16="http://schemas.microsoft.com/office/drawing/2014/main" id="{F8982041-4135-7134-9E15-EEC98B9B2319}"/>
              </a:ext>
            </a:extLst>
          </p:cNvPr>
          <p:cNvSpPr txBox="1"/>
          <p:nvPr/>
        </p:nvSpPr>
        <p:spPr>
          <a:xfrm>
            <a:off x="3507006" y="8796691"/>
            <a:ext cx="1247599" cy="128240"/>
          </a:xfrm>
          <a:prstGeom prst="rect">
            <a:avLst/>
          </a:prstGeom>
        </p:spPr>
        <p:txBody>
          <a:bodyPr wrap="square"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PETE HADJIS</a:t>
            </a:r>
          </a:p>
        </p:txBody>
      </p:sp>
      <p:sp>
        <p:nvSpPr>
          <p:cNvPr id="20" name="TextBox 20">
            <a:extLst>
              <a:ext uri="{FF2B5EF4-FFF2-40B4-BE49-F238E27FC236}">
                <a16:creationId xmlns:a16="http://schemas.microsoft.com/office/drawing/2014/main" id="{D942EB39-4618-40B3-DE74-A910240A7C40}"/>
              </a:ext>
            </a:extLst>
          </p:cNvPr>
          <p:cNvSpPr txBox="1"/>
          <p:nvPr/>
        </p:nvSpPr>
        <p:spPr>
          <a:xfrm>
            <a:off x="5684639" y="8935839"/>
            <a:ext cx="2094111" cy="512961"/>
          </a:xfrm>
          <a:prstGeom prst="rect">
            <a:avLst/>
          </a:prstGeom>
        </p:spPr>
        <p:txBody>
          <a:bodyPr wrap="square" lIns="0" tIns="0" rIns="0" bIns="0" rtlCol="0" anchor="t">
            <a:spAutoFit/>
          </a:bodyPr>
          <a:lstStyle/>
          <a:p>
            <a:pPr>
              <a:lnSpc>
                <a:spcPts val="1048"/>
              </a:lnSpc>
            </a:pPr>
            <a:r>
              <a:rPr lang="en-US" sz="900" i="1" dirty="0">
                <a:solidFill>
                  <a:srgbClr val="000000"/>
                </a:solidFill>
                <a:latin typeface="Helvetica Neue LT Std 2"/>
                <a:ea typeface="Helvetica Neue LT Std 2"/>
                <a:cs typeface="Helvetica Neue LT Std 2"/>
                <a:sym typeface="Helvetica Neue LT Std 2"/>
              </a:rPr>
              <a:t>Commercial Sales Associate</a:t>
            </a:r>
          </a:p>
          <a:p>
            <a:pPr>
              <a:lnSpc>
                <a:spcPts val="1048"/>
              </a:lnSpc>
            </a:pPr>
            <a:r>
              <a:rPr lang="en-US" sz="900" dirty="0">
                <a:solidFill>
                  <a:srgbClr val="000000"/>
                </a:solidFill>
                <a:latin typeface="Helvetica Neue LT Std 2"/>
                <a:ea typeface="Helvetica Neue LT Std 2"/>
                <a:cs typeface="Helvetica Neue LT Std 2"/>
                <a:sym typeface="Helvetica Neue LT Std 2"/>
              </a:rPr>
              <a:t>o</a:t>
            </a:r>
            <a:r>
              <a:rPr lang="en-US" sz="900">
                <a:solidFill>
                  <a:srgbClr val="000000"/>
                </a:solidFill>
                <a:latin typeface="Helvetica Neue LT Std 2"/>
                <a:ea typeface="Helvetica Neue LT Std 2"/>
                <a:cs typeface="Helvetica Neue LT Std 2"/>
                <a:sym typeface="Helvetica Neue LT Std 2"/>
              </a:rPr>
              <a:t>: 563-823-5133</a:t>
            </a:r>
            <a:endParaRPr lang="en-US" sz="900" dirty="0">
              <a:solidFill>
                <a:srgbClr val="000000"/>
              </a:solidFill>
              <a:latin typeface="Helvetica Neue LT Std 2"/>
              <a:ea typeface="Helvetica Neue LT Std 2"/>
              <a:cs typeface="Helvetica Neue LT Std 2"/>
              <a:sym typeface="Helvetica Neue LT Std 2"/>
            </a:endParaRPr>
          </a:p>
          <a:p>
            <a:pPr>
              <a:lnSpc>
                <a:spcPts val="1048"/>
              </a:lnSpc>
            </a:pPr>
            <a:r>
              <a:rPr lang="en-US" sz="900" dirty="0">
                <a:solidFill>
                  <a:srgbClr val="000000"/>
                </a:solidFill>
                <a:latin typeface="Helvetica Neue LT Std 2"/>
                <a:ea typeface="Helvetica Neue LT Std 2"/>
                <a:cs typeface="Helvetica Neue LT Std 2"/>
                <a:sym typeface="Helvetica Neue LT Std 2"/>
              </a:rPr>
              <a:t>c: 815-716-0264</a:t>
            </a:r>
          </a:p>
          <a:p>
            <a:pPr>
              <a:lnSpc>
                <a:spcPts val="1048"/>
              </a:lnSpc>
            </a:pPr>
            <a:r>
              <a:rPr lang="en-US" sz="900" dirty="0">
                <a:solidFill>
                  <a:srgbClr val="000000"/>
                </a:solidFill>
                <a:latin typeface="Helvetica Neue LT Std 2"/>
                <a:ea typeface="Helvetica Neue LT Std 2"/>
                <a:cs typeface="Helvetica Neue LT Std 2"/>
                <a:sym typeface="Helvetica Neue LT Std 2"/>
              </a:rPr>
              <a:t>e: clamb@ruhlcommercial.com</a:t>
            </a:r>
          </a:p>
        </p:txBody>
      </p:sp>
      <p:sp>
        <p:nvSpPr>
          <p:cNvPr id="21" name="TextBox 21">
            <a:extLst>
              <a:ext uri="{FF2B5EF4-FFF2-40B4-BE49-F238E27FC236}">
                <a16:creationId xmlns:a16="http://schemas.microsoft.com/office/drawing/2014/main" id="{7E6EEE22-384D-358C-96BA-9641126EC537}"/>
              </a:ext>
            </a:extLst>
          </p:cNvPr>
          <p:cNvSpPr txBox="1"/>
          <p:nvPr/>
        </p:nvSpPr>
        <p:spPr>
          <a:xfrm>
            <a:off x="5684639" y="8796691"/>
            <a:ext cx="1161672" cy="128240"/>
          </a:xfrm>
          <a:prstGeom prst="rect">
            <a:avLst/>
          </a:prstGeom>
        </p:spPr>
        <p:txBody>
          <a:bodyPr lIns="0" tIns="0" rIns="0" bIns="0" rtlCol="0" anchor="t">
            <a:spAutoFit/>
          </a:bodyPr>
          <a:lstStyle/>
          <a:p>
            <a:pPr>
              <a:lnSpc>
                <a:spcPts val="1048"/>
              </a:lnSpc>
            </a:pPr>
            <a:r>
              <a:rPr lang="en-US" sz="1030" dirty="0">
                <a:solidFill>
                  <a:srgbClr val="D03238"/>
                </a:solidFill>
                <a:latin typeface="Helvetica Neue LT Std 3"/>
                <a:ea typeface="Helvetica Neue LT Std 3"/>
                <a:cs typeface="Helvetica Neue LT Std 3"/>
                <a:sym typeface="Helvetica Neue LT Std 3"/>
              </a:rPr>
              <a:t>CARRIE LAMB</a:t>
            </a:r>
          </a:p>
        </p:txBody>
      </p:sp>
      <p:sp>
        <p:nvSpPr>
          <p:cNvPr id="25" name="Freeform 25">
            <a:extLst>
              <a:ext uri="{FF2B5EF4-FFF2-40B4-BE49-F238E27FC236}">
                <a16:creationId xmlns:a16="http://schemas.microsoft.com/office/drawing/2014/main" id="{06183848-379B-36F7-4A1B-92BC9C827C39}"/>
              </a:ext>
            </a:extLst>
          </p:cNvPr>
          <p:cNvSpPr/>
          <p:nvPr/>
        </p:nvSpPr>
        <p:spPr>
          <a:xfrm>
            <a:off x="2938736" y="8794690"/>
            <a:ext cx="490264" cy="660512"/>
          </a:xfrm>
          <a:custGeom>
            <a:avLst/>
            <a:gdLst/>
            <a:ahLst/>
            <a:cxnLst/>
            <a:rect l="l" t="t" r="r" b="b"/>
            <a:pathLst>
              <a:path w="521215" h="702211">
                <a:moveTo>
                  <a:pt x="0" y="0"/>
                </a:moveTo>
                <a:lnTo>
                  <a:pt x="521214" y="0"/>
                </a:lnTo>
                <a:lnTo>
                  <a:pt x="521214" y="702211"/>
                </a:lnTo>
                <a:lnTo>
                  <a:pt x="0" y="702211"/>
                </a:lnTo>
                <a:lnTo>
                  <a:pt x="0" y="0"/>
                </a:lnTo>
                <a:close/>
              </a:path>
            </a:pathLst>
          </a:custGeom>
          <a:blipFill>
            <a:blip r:embed="rId4"/>
            <a:stretch>
              <a:fillRect l="-51297" r="-51297"/>
            </a:stretch>
          </a:blipFill>
        </p:spPr>
        <p:txBody>
          <a:bodyPr/>
          <a:lstStyle/>
          <a:p>
            <a:endParaRPr lang="en-US" sz="1693"/>
          </a:p>
        </p:txBody>
      </p:sp>
      <p:sp>
        <p:nvSpPr>
          <p:cNvPr id="26" name="Freeform 26">
            <a:extLst>
              <a:ext uri="{FF2B5EF4-FFF2-40B4-BE49-F238E27FC236}">
                <a16:creationId xmlns:a16="http://schemas.microsoft.com/office/drawing/2014/main" id="{C58D6FB9-DCE1-8050-2819-40D94855EF47}"/>
              </a:ext>
            </a:extLst>
          </p:cNvPr>
          <p:cNvSpPr/>
          <p:nvPr/>
        </p:nvSpPr>
        <p:spPr>
          <a:xfrm>
            <a:off x="5113741" y="8794690"/>
            <a:ext cx="490264" cy="660512"/>
          </a:xfrm>
          <a:custGeom>
            <a:avLst/>
            <a:gdLst/>
            <a:ahLst/>
            <a:cxnLst/>
            <a:rect l="l" t="t" r="r" b="b"/>
            <a:pathLst>
              <a:path w="521215" h="702211">
                <a:moveTo>
                  <a:pt x="0" y="0"/>
                </a:moveTo>
                <a:lnTo>
                  <a:pt x="521215" y="0"/>
                </a:lnTo>
                <a:lnTo>
                  <a:pt x="521215" y="702211"/>
                </a:lnTo>
                <a:lnTo>
                  <a:pt x="0" y="702211"/>
                </a:lnTo>
                <a:lnTo>
                  <a:pt x="0" y="0"/>
                </a:lnTo>
                <a:close/>
              </a:path>
            </a:pathLst>
          </a:custGeom>
          <a:blipFill>
            <a:blip r:embed="rId5"/>
            <a:stretch>
              <a:fillRect l="-64583" t="-13774" r="-65917"/>
            </a:stretch>
          </a:blipFill>
        </p:spPr>
        <p:txBody>
          <a:bodyPr/>
          <a:lstStyle/>
          <a:p>
            <a:endParaRPr lang="en-US" sz="1693"/>
          </a:p>
        </p:txBody>
      </p:sp>
      <p:grpSp>
        <p:nvGrpSpPr>
          <p:cNvPr id="27" name="Group 27">
            <a:extLst>
              <a:ext uri="{FF2B5EF4-FFF2-40B4-BE49-F238E27FC236}">
                <a16:creationId xmlns:a16="http://schemas.microsoft.com/office/drawing/2014/main" id="{2123AD9E-F6B0-1788-C9AB-F205CFF53E1D}"/>
              </a:ext>
            </a:extLst>
          </p:cNvPr>
          <p:cNvGrpSpPr/>
          <p:nvPr/>
        </p:nvGrpSpPr>
        <p:grpSpPr>
          <a:xfrm>
            <a:off x="0" y="9572044"/>
            <a:ext cx="7772400" cy="333956"/>
            <a:chOff x="0" y="0"/>
            <a:chExt cx="2709333" cy="127238"/>
          </a:xfrm>
        </p:grpSpPr>
        <p:sp>
          <p:nvSpPr>
            <p:cNvPr id="28" name="Freeform 28">
              <a:extLst>
                <a:ext uri="{FF2B5EF4-FFF2-40B4-BE49-F238E27FC236}">
                  <a16:creationId xmlns:a16="http://schemas.microsoft.com/office/drawing/2014/main" id="{243CBB4E-1057-7FEA-B479-7B4DDAA05210}"/>
                </a:ext>
              </a:extLst>
            </p:cNvPr>
            <p:cNvSpPr/>
            <p:nvPr/>
          </p:nvSpPr>
          <p:spPr>
            <a:xfrm>
              <a:off x="0" y="0"/>
              <a:ext cx="2709333" cy="127238"/>
            </a:xfrm>
            <a:custGeom>
              <a:avLst/>
              <a:gdLst/>
              <a:ahLst/>
              <a:cxnLst/>
              <a:rect l="l" t="t" r="r" b="b"/>
              <a:pathLst>
                <a:path w="2709333" h="127238">
                  <a:moveTo>
                    <a:pt x="0" y="0"/>
                  </a:moveTo>
                  <a:lnTo>
                    <a:pt x="2709333" y="0"/>
                  </a:lnTo>
                  <a:lnTo>
                    <a:pt x="2709333" y="127238"/>
                  </a:lnTo>
                  <a:lnTo>
                    <a:pt x="0" y="127238"/>
                  </a:lnTo>
                  <a:close/>
                </a:path>
              </a:pathLst>
            </a:custGeom>
            <a:solidFill>
              <a:srgbClr val="E1E1E1"/>
            </a:solidFill>
          </p:spPr>
          <p:txBody>
            <a:bodyPr/>
            <a:lstStyle/>
            <a:p>
              <a:endParaRPr lang="en-US" sz="1693"/>
            </a:p>
          </p:txBody>
        </p:sp>
        <p:sp>
          <p:nvSpPr>
            <p:cNvPr id="29" name="TextBox 29">
              <a:extLst>
                <a:ext uri="{FF2B5EF4-FFF2-40B4-BE49-F238E27FC236}">
                  <a16:creationId xmlns:a16="http://schemas.microsoft.com/office/drawing/2014/main" id="{CFA63BAF-5734-7D27-3BE1-C22B91368021}"/>
                </a:ext>
              </a:extLst>
            </p:cNvPr>
            <p:cNvSpPr txBox="1"/>
            <p:nvPr/>
          </p:nvSpPr>
          <p:spPr>
            <a:xfrm>
              <a:off x="0" y="-38100"/>
              <a:ext cx="2709333" cy="165338"/>
            </a:xfrm>
            <a:prstGeom prst="rect">
              <a:avLst/>
            </a:prstGeom>
          </p:spPr>
          <p:txBody>
            <a:bodyPr lIns="47783" tIns="47783" rIns="47783" bIns="47783" rtlCol="0" anchor="ctr"/>
            <a:lstStyle/>
            <a:p>
              <a:pPr algn="ctr">
                <a:lnSpc>
                  <a:spcPts val="1185"/>
                </a:lnSpc>
              </a:pPr>
              <a:endParaRPr sz="1693"/>
            </a:p>
          </p:txBody>
        </p:sp>
      </p:grpSp>
      <p:sp>
        <p:nvSpPr>
          <p:cNvPr id="30" name="Freeform 30">
            <a:extLst>
              <a:ext uri="{FF2B5EF4-FFF2-40B4-BE49-F238E27FC236}">
                <a16:creationId xmlns:a16="http://schemas.microsoft.com/office/drawing/2014/main" id="{E651408F-231F-8BCB-524D-5F9A71906809}"/>
              </a:ext>
            </a:extLst>
          </p:cNvPr>
          <p:cNvSpPr/>
          <p:nvPr/>
        </p:nvSpPr>
        <p:spPr>
          <a:xfrm>
            <a:off x="879088" y="9661984"/>
            <a:ext cx="139548" cy="139548"/>
          </a:xfrm>
          <a:custGeom>
            <a:avLst/>
            <a:gdLst/>
            <a:ahLst/>
            <a:cxnLst/>
            <a:rect l="l" t="t" r="r" b="b"/>
            <a:pathLst>
              <a:path w="148358" h="148358">
                <a:moveTo>
                  <a:pt x="0" y="0"/>
                </a:moveTo>
                <a:lnTo>
                  <a:pt x="148357" y="0"/>
                </a:lnTo>
                <a:lnTo>
                  <a:pt x="148357" y="148358"/>
                </a:lnTo>
                <a:lnTo>
                  <a:pt x="0" y="14835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1693"/>
          </a:p>
        </p:txBody>
      </p:sp>
      <p:sp>
        <p:nvSpPr>
          <p:cNvPr id="31" name="Freeform 31">
            <a:extLst>
              <a:ext uri="{FF2B5EF4-FFF2-40B4-BE49-F238E27FC236}">
                <a16:creationId xmlns:a16="http://schemas.microsoft.com/office/drawing/2014/main" id="{D34EF176-F1C1-5FE7-30C8-5381F15C6DE1}"/>
              </a:ext>
            </a:extLst>
          </p:cNvPr>
          <p:cNvSpPr/>
          <p:nvPr/>
        </p:nvSpPr>
        <p:spPr>
          <a:xfrm>
            <a:off x="3591458" y="9675508"/>
            <a:ext cx="140552" cy="140552"/>
          </a:xfrm>
          <a:custGeom>
            <a:avLst/>
            <a:gdLst/>
            <a:ahLst/>
            <a:cxnLst/>
            <a:rect l="l" t="t" r="r" b="b"/>
            <a:pathLst>
              <a:path w="149425" h="149425">
                <a:moveTo>
                  <a:pt x="0" y="0"/>
                </a:moveTo>
                <a:lnTo>
                  <a:pt x="149425" y="0"/>
                </a:lnTo>
                <a:lnTo>
                  <a:pt x="149425" y="149425"/>
                </a:lnTo>
                <a:lnTo>
                  <a:pt x="0" y="14942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693"/>
          </a:p>
        </p:txBody>
      </p:sp>
      <p:sp>
        <p:nvSpPr>
          <p:cNvPr id="32" name="Freeform 32">
            <a:extLst>
              <a:ext uri="{FF2B5EF4-FFF2-40B4-BE49-F238E27FC236}">
                <a16:creationId xmlns:a16="http://schemas.microsoft.com/office/drawing/2014/main" id="{2B6675AE-7B48-55F9-EFB1-F208169B8D35}"/>
              </a:ext>
            </a:extLst>
          </p:cNvPr>
          <p:cNvSpPr/>
          <p:nvPr/>
        </p:nvSpPr>
        <p:spPr>
          <a:xfrm>
            <a:off x="4769274" y="9675508"/>
            <a:ext cx="140552" cy="140552"/>
          </a:xfrm>
          <a:custGeom>
            <a:avLst/>
            <a:gdLst/>
            <a:ahLst/>
            <a:cxnLst/>
            <a:rect l="l" t="t" r="r" b="b"/>
            <a:pathLst>
              <a:path w="149425" h="149425">
                <a:moveTo>
                  <a:pt x="0" y="0"/>
                </a:moveTo>
                <a:lnTo>
                  <a:pt x="149424" y="0"/>
                </a:lnTo>
                <a:lnTo>
                  <a:pt x="149424" y="149425"/>
                </a:lnTo>
                <a:lnTo>
                  <a:pt x="0" y="149425"/>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1693"/>
          </a:p>
        </p:txBody>
      </p:sp>
      <p:sp>
        <p:nvSpPr>
          <p:cNvPr id="33" name="Freeform 33">
            <a:extLst>
              <a:ext uri="{FF2B5EF4-FFF2-40B4-BE49-F238E27FC236}">
                <a16:creationId xmlns:a16="http://schemas.microsoft.com/office/drawing/2014/main" id="{79F7756D-7E6E-EBBE-DEE1-05574E2D9656}"/>
              </a:ext>
            </a:extLst>
          </p:cNvPr>
          <p:cNvSpPr/>
          <p:nvPr/>
        </p:nvSpPr>
        <p:spPr>
          <a:xfrm>
            <a:off x="6001974" y="9592345"/>
            <a:ext cx="1020514" cy="238657"/>
          </a:xfrm>
          <a:custGeom>
            <a:avLst/>
            <a:gdLst/>
            <a:ahLst/>
            <a:cxnLst/>
            <a:rect l="l" t="t" r="r" b="b"/>
            <a:pathLst>
              <a:path w="1084940" h="253724">
                <a:moveTo>
                  <a:pt x="0" y="0"/>
                </a:moveTo>
                <a:lnTo>
                  <a:pt x="1084940" y="0"/>
                </a:lnTo>
                <a:lnTo>
                  <a:pt x="1084940" y="253724"/>
                </a:lnTo>
                <a:lnTo>
                  <a:pt x="0" y="253724"/>
                </a:lnTo>
                <a:lnTo>
                  <a:pt x="0" y="0"/>
                </a:lnTo>
                <a:close/>
              </a:path>
            </a:pathLst>
          </a:custGeom>
          <a:blipFill>
            <a:blip r:embed="rId9"/>
            <a:stretch>
              <a:fillRect t="-91957" b="-128747"/>
            </a:stretch>
          </a:blipFill>
        </p:spPr>
        <p:txBody>
          <a:bodyPr/>
          <a:lstStyle/>
          <a:p>
            <a:endParaRPr lang="en-US" sz="1693"/>
          </a:p>
        </p:txBody>
      </p:sp>
      <p:sp>
        <p:nvSpPr>
          <p:cNvPr id="34" name="TextBox 34">
            <a:extLst>
              <a:ext uri="{FF2B5EF4-FFF2-40B4-BE49-F238E27FC236}">
                <a16:creationId xmlns:a16="http://schemas.microsoft.com/office/drawing/2014/main" id="{82FED7FD-8132-57E7-4533-0047DFB6BE84}"/>
              </a:ext>
            </a:extLst>
          </p:cNvPr>
          <p:cNvSpPr txBox="1"/>
          <p:nvPr/>
        </p:nvSpPr>
        <p:spPr>
          <a:xfrm>
            <a:off x="1090311" y="9661283"/>
            <a:ext cx="2063543" cy="126766"/>
          </a:xfrm>
          <a:prstGeom prst="rect">
            <a:avLst/>
          </a:prstGeom>
        </p:spPr>
        <p:txBody>
          <a:bodyPr lIns="0" tIns="0" rIns="0" bIns="0" rtlCol="0" anchor="t">
            <a:spAutoFit/>
          </a:bodyPr>
          <a:lstStyle/>
          <a:p>
            <a:pPr>
              <a:lnSpc>
                <a:spcPts val="1053"/>
              </a:lnSpc>
            </a:pPr>
            <a:r>
              <a:rPr lang="en-US" sz="752">
                <a:solidFill>
                  <a:srgbClr val="000000"/>
                </a:solidFill>
                <a:latin typeface="Helvetica Neue LT Std 2"/>
                <a:ea typeface="Helvetica Neue LT Std 2"/>
                <a:cs typeface="Helvetica Neue LT Std 2"/>
                <a:sym typeface="Helvetica Neue LT Std 2"/>
              </a:rPr>
              <a:t>5111 Utica Ridge Road | Davenport, Iowa 52807</a:t>
            </a:r>
          </a:p>
        </p:txBody>
      </p:sp>
      <p:sp>
        <p:nvSpPr>
          <p:cNvPr id="35" name="TextBox 35">
            <a:extLst>
              <a:ext uri="{FF2B5EF4-FFF2-40B4-BE49-F238E27FC236}">
                <a16:creationId xmlns:a16="http://schemas.microsoft.com/office/drawing/2014/main" id="{CD80B33C-0985-CF20-029D-12A794A59A77}"/>
              </a:ext>
            </a:extLst>
          </p:cNvPr>
          <p:cNvSpPr txBox="1"/>
          <p:nvPr/>
        </p:nvSpPr>
        <p:spPr>
          <a:xfrm>
            <a:off x="3789832" y="9671912"/>
            <a:ext cx="75956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563-355-4000</a:t>
            </a:r>
          </a:p>
        </p:txBody>
      </p:sp>
      <p:sp>
        <p:nvSpPr>
          <p:cNvPr id="36" name="TextBox 36">
            <a:extLst>
              <a:ext uri="{FF2B5EF4-FFF2-40B4-BE49-F238E27FC236}">
                <a16:creationId xmlns:a16="http://schemas.microsoft.com/office/drawing/2014/main" id="{12B8B59F-2585-CB76-838B-858346A1F614}"/>
              </a:ext>
            </a:extLst>
          </p:cNvPr>
          <p:cNvSpPr txBox="1"/>
          <p:nvPr/>
        </p:nvSpPr>
        <p:spPr>
          <a:xfrm>
            <a:off x="4991303" y="9660390"/>
            <a:ext cx="929194" cy="126766"/>
          </a:xfrm>
          <a:prstGeom prst="rect">
            <a:avLst/>
          </a:prstGeom>
        </p:spPr>
        <p:txBody>
          <a:bodyPr lIns="0" tIns="0" rIns="0" bIns="0" rtlCol="0" anchor="t">
            <a:spAutoFit/>
          </a:bodyPr>
          <a:lstStyle/>
          <a:p>
            <a:pPr>
              <a:lnSpc>
                <a:spcPts val="1053"/>
              </a:lnSpc>
            </a:pPr>
            <a:r>
              <a:rPr lang="en-US" sz="752" dirty="0">
                <a:solidFill>
                  <a:srgbClr val="000000"/>
                </a:solidFill>
                <a:latin typeface="Helvetica Neue LT Std 2"/>
                <a:ea typeface="Helvetica Neue LT Std 2"/>
                <a:cs typeface="Helvetica Neue LT Std 2"/>
                <a:sym typeface="Helvetica Neue LT Std 2"/>
              </a:rPr>
              <a:t>ruhlcommercial.com</a:t>
            </a:r>
          </a:p>
        </p:txBody>
      </p:sp>
      <p:sp>
        <p:nvSpPr>
          <p:cNvPr id="51" name="TextBox 50">
            <a:extLst>
              <a:ext uri="{FF2B5EF4-FFF2-40B4-BE49-F238E27FC236}">
                <a16:creationId xmlns:a16="http://schemas.microsoft.com/office/drawing/2014/main" id="{56618535-3E9C-3134-D0B4-17938C3D69B4}"/>
              </a:ext>
            </a:extLst>
          </p:cNvPr>
          <p:cNvSpPr txBox="1"/>
          <p:nvPr/>
        </p:nvSpPr>
        <p:spPr>
          <a:xfrm>
            <a:off x="148361" y="1354911"/>
            <a:ext cx="7440088" cy="537729"/>
          </a:xfrm>
          <a:prstGeom prst="rect">
            <a:avLst/>
          </a:prstGeom>
          <a:solidFill>
            <a:srgbClr val="E1E1E1"/>
          </a:solidFill>
          <a:ln>
            <a:solidFill>
              <a:srgbClr val="D03238"/>
            </a:solidFill>
          </a:ln>
        </p:spPr>
        <p:txBody>
          <a:bodyPr wrap="square">
            <a:spAutoFit/>
          </a:bodyPr>
          <a:lstStyle/>
          <a:p>
            <a:pPr algn="ctr"/>
            <a:r>
              <a:rPr lang="en-US" sz="1400" b="1" spc="300" dirty="0">
                <a:latin typeface="Neue Haas Grotesk Text Pro" panose="020B0504020202020204" pitchFamily="34" charset="0"/>
              </a:rPr>
              <a:t>Photos Reflect A Typical Busy Event </a:t>
            </a:r>
          </a:p>
          <a:p>
            <a:pPr algn="ctr"/>
            <a:r>
              <a:rPr lang="en-US" sz="1400" b="1" spc="300" dirty="0">
                <a:latin typeface="Neue Haas Grotesk Text Pro" panose="020B0504020202020204" pitchFamily="34" charset="0"/>
              </a:rPr>
              <a:t>Or Peak Operating Period</a:t>
            </a:r>
          </a:p>
        </p:txBody>
      </p:sp>
      <p:pic>
        <p:nvPicPr>
          <p:cNvPr id="3" name="Picture 2">
            <a:extLst>
              <a:ext uri="{FF2B5EF4-FFF2-40B4-BE49-F238E27FC236}">
                <a16:creationId xmlns:a16="http://schemas.microsoft.com/office/drawing/2014/main" id="{828663A3-03A0-4647-92C9-E2AD1D83ECAF}"/>
              </a:ext>
            </a:extLst>
          </p:cNvPr>
          <p:cNvPicPr>
            <a:picLocks noChangeAspect="1"/>
          </p:cNvPicPr>
          <p:nvPr/>
        </p:nvPicPr>
        <p:blipFill>
          <a:blip r:embed="rId10" cstate="print">
            <a:extLst>
              <a:ext uri="{28A0092B-C50C-407E-A947-70E740481C1C}">
                <a14:useLocalDpi xmlns:a14="http://schemas.microsoft.com/office/drawing/2010/main" val="0"/>
              </a:ext>
            </a:extLst>
          </a:blip>
          <a:srcRect t="31466" r="7084" b="29433"/>
          <a:stretch>
            <a:fillRect/>
          </a:stretch>
        </p:blipFill>
        <p:spPr>
          <a:xfrm>
            <a:off x="3591458" y="5816510"/>
            <a:ext cx="4029000" cy="2260690"/>
          </a:xfrm>
          <a:prstGeom prst="rect">
            <a:avLst/>
          </a:prstGeom>
        </p:spPr>
      </p:pic>
      <p:pic>
        <p:nvPicPr>
          <p:cNvPr id="22" name="Picture 21">
            <a:extLst>
              <a:ext uri="{FF2B5EF4-FFF2-40B4-BE49-F238E27FC236}">
                <a16:creationId xmlns:a16="http://schemas.microsoft.com/office/drawing/2014/main" id="{E64AB4E1-A801-ED9F-29A9-25314344467E}"/>
              </a:ext>
            </a:extLst>
          </p:cNvPr>
          <p:cNvPicPr>
            <a:picLocks noChangeAspect="1"/>
          </p:cNvPicPr>
          <p:nvPr/>
        </p:nvPicPr>
        <p:blipFill>
          <a:blip r:embed="rId11" cstate="print">
            <a:extLst>
              <a:ext uri="{28A0092B-C50C-407E-A947-70E740481C1C}">
                <a14:useLocalDpi xmlns:a14="http://schemas.microsoft.com/office/drawing/2010/main" val="0"/>
              </a:ext>
            </a:extLst>
          </a:blip>
          <a:srcRect t="25883" b="13052"/>
          <a:stretch>
            <a:fillRect/>
          </a:stretch>
        </p:blipFill>
        <p:spPr>
          <a:xfrm>
            <a:off x="3586776" y="2351706"/>
            <a:ext cx="4037263" cy="3287094"/>
          </a:xfrm>
          <a:prstGeom prst="rect">
            <a:avLst/>
          </a:prstGeom>
        </p:spPr>
      </p:pic>
      <p:pic>
        <p:nvPicPr>
          <p:cNvPr id="24" name="Picture 23">
            <a:extLst>
              <a:ext uri="{FF2B5EF4-FFF2-40B4-BE49-F238E27FC236}">
                <a16:creationId xmlns:a16="http://schemas.microsoft.com/office/drawing/2014/main" id="{AE9B9F7A-8E21-334D-FF47-E68F73FB06CB}"/>
              </a:ext>
            </a:extLst>
          </p:cNvPr>
          <p:cNvPicPr>
            <a:picLocks noChangeAspect="1"/>
          </p:cNvPicPr>
          <p:nvPr/>
        </p:nvPicPr>
        <p:blipFill>
          <a:blip r:embed="rId12" cstate="print">
            <a:extLst>
              <a:ext uri="{28A0092B-C50C-407E-A947-70E740481C1C}">
                <a14:useLocalDpi xmlns:a14="http://schemas.microsoft.com/office/drawing/2010/main" val="0"/>
              </a:ext>
            </a:extLst>
          </a:blip>
          <a:srcRect t="17580" b="29017"/>
          <a:stretch>
            <a:fillRect/>
          </a:stretch>
        </p:blipFill>
        <p:spPr>
          <a:xfrm>
            <a:off x="148361" y="2342789"/>
            <a:ext cx="3412324" cy="2429683"/>
          </a:xfrm>
          <a:prstGeom prst="rect">
            <a:avLst/>
          </a:prstGeom>
        </p:spPr>
      </p:pic>
      <p:pic>
        <p:nvPicPr>
          <p:cNvPr id="40" name="Picture 39">
            <a:extLst>
              <a:ext uri="{FF2B5EF4-FFF2-40B4-BE49-F238E27FC236}">
                <a16:creationId xmlns:a16="http://schemas.microsoft.com/office/drawing/2014/main" id="{2D5B63CD-BEE6-2239-0CB6-CC0AE6A4BB32}"/>
              </a:ext>
            </a:extLst>
          </p:cNvPr>
          <p:cNvPicPr>
            <a:picLocks noChangeAspect="1"/>
          </p:cNvPicPr>
          <p:nvPr/>
        </p:nvPicPr>
        <p:blipFill>
          <a:blip r:embed="rId13" cstate="print">
            <a:extLst>
              <a:ext uri="{28A0092B-C50C-407E-A947-70E740481C1C}">
                <a14:useLocalDpi xmlns:a14="http://schemas.microsoft.com/office/drawing/2010/main" val="0"/>
              </a:ext>
            </a:extLst>
          </a:blip>
          <a:srcRect t="15815" b="15649"/>
          <a:stretch>
            <a:fillRect/>
          </a:stretch>
        </p:blipFill>
        <p:spPr>
          <a:xfrm>
            <a:off x="151943" y="4944463"/>
            <a:ext cx="3412324" cy="3118168"/>
          </a:xfrm>
          <a:prstGeom prst="rect">
            <a:avLst/>
          </a:prstGeom>
        </p:spPr>
      </p:pic>
    </p:spTree>
    <p:extLst>
      <p:ext uri="{BB962C8B-B14F-4D97-AF65-F5344CB8AC3E}">
        <p14:creationId xmlns:p14="http://schemas.microsoft.com/office/powerpoint/2010/main" val="255268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2863</TotalTime>
  <Words>678</Words>
  <Application>Microsoft Office PowerPoint</Application>
  <PresentationFormat>Custom</PresentationFormat>
  <Paragraphs>143</Paragraphs>
  <Slides>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Helvetica Neue LT Std 1</vt:lpstr>
      <vt:lpstr>Calibri</vt:lpstr>
      <vt:lpstr>Neue Haas Grotesk Text Pro</vt:lpstr>
      <vt:lpstr>Helvetica Neue LT Std 3</vt:lpstr>
      <vt:lpstr>Helvetica Neue LT Std 2</vt:lpstr>
      <vt:lpstr>Aptos Narrow</vt:lpstr>
      <vt:lpstr>Helvetica Neue LT Std 4</vt:lpstr>
      <vt:lpstr>Arial</vt:lpstr>
      <vt:lpstr>Helvetica</vt:lpstr>
      <vt:lpstr>Centennial LT Std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 New Listing Brochure Portrait Template</dc:title>
  <dc:creator>Jessica Waytenick</dc:creator>
  <cp:lastModifiedBy>Jessica Waytenick</cp:lastModifiedBy>
  <cp:revision>220</cp:revision>
  <cp:lastPrinted>2026-04-27T14:04:27Z</cp:lastPrinted>
  <dcterms:created xsi:type="dcterms:W3CDTF">2006-08-16T00:00:00Z</dcterms:created>
  <dcterms:modified xsi:type="dcterms:W3CDTF">2026-04-27T14:05:37Z</dcterms:modified>
  <dc:identifier>DAGoAumsPtc</dc:identifier>
</cp:coreProperties>
</file>