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Lst>
  <p:sldSz cx="7772400" cy="10058400"/>
  <p:notesSz cx="7315200" cy="9601200"/>
  <p:embeddedFontLst>
    <p:embeddedFont>
      <p:font typeface="Aptos Narrow" panose="020B0004020202020204" pitchFamily="34" charset="0"/>
      <p:regular r:id="rId5"/>
      <p:bold r:id="rId6"/>
      <p:italic r:id="rId7"/>
      <p:boldItalic r:id="rId8"/>
    </p:embeddedFont>
    <p:embeddedFont>
      <p:font typeface="Centennial LT Std" panose="020B0604020202020204" charset="0"/>
      <p:regular r:id="rId9"/>
    </p:embeddedFont>
    <p:embeddedFont>
      <p:font typeface="Helvetica" pitchFamily="2" charset="0"/>
      <p:regular r:id="rId10"/>
      <p:bold r:id="rId11"/>
      <p:italic r:id="rId12"/>
      <p:boldItalic r:id="rId13"/>
    </p:embeddedFont>
    <p:embeddedFont>
      <p:font typeface="Helvetica Neue LT Std 1" panose="020B0604020202020204" charset="0"/>
      <p:regular r:id="rId14"/>
    </p:embeddedFont>
    <p:embeddedFont>
      <p:font typeface="Helvetica Neue LT Std 2" panose="020B0604020202020204" charset="0"/>
      <p:regular r:id="rId15"/>
    </p:embeddedFont>
    <p:embeddedFont>
      <p:font typeface="Helvetica Neue LT Std 3" panose="020B0604020202020204" charset="0"/>
      <p:regular r:id="rId16"/>
    </p:embeddedFont>
    <p:embeddedFont>
      <p:font typeface="Helvetica Neue LT Std 4" panose="020B0604020202020204" charset="0"/>
      <p:regular r:id="rId17"/>
    </p:embeddedFont>
    <p:embeddedFont>
      <p:font typeface="Neue Haas Grotesk Text Pro" panose="020B0504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E7F5"/>
    <a:srgbClr val="E452C5"/>
    <a:srgbClr val="E1E1E1"/>
    <a:srgbClr val="D032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73" d="100"/>
          <a:sy n="73" d="100"/>
        </p:scale>
        <p:origin x="2928" y="90"/>
      </p:cViewPr>
      <p:guideLst>
        <p:guide orient="horz" pos="2448"/>
        <p:guide pos="244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heme" Target="theme/theme1.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viewProps" Target="viewProp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5394" y="2003917"/>
            <a:ext cx="7994469" cy="1382731"/>
          </a:xfrm>
        </p:spPr>
        <p:txBody>
          <a:bodyPr/>
          <a:lstStyle/>
          <a:p>
            <a:r>
              <a:rPr lang="en-US"/>
              <a:t>Click to edit Master title style</a:t>
            </a:r>
          </a:p>
        </p:txBody>
      </p:sp>
      <p:sp>
        <p:nvSpPr>
          <p:cNvPr id="3" name="Subtitle 2"/>
          <p:cNvSpPr>
            <a:spLocks noGrp="1"/>
          </p:cNvSpPr>
          <p:nvPr>
            <p:ph type="subTitle" idx="1"/>
          </p:nvPr>
        </p:nvSpPr>
        <p:spPr>
          <a:xfrm>
            <a:off x="1410789" y="3655428"/>
            <a:ext cx="6583680" cy="1648526"/>
          </a:xfrm>
        </p:spPr>
        <p:txBody>
          <a:bodyPr/>
          <a:lstStyle>
            <a:lvl1pPr marL="0" indent="0" algn="ctr">
              <a:buNone/>
              <a:defRPr>
                <a:solidFill>
                  <a:schemeClr val="tx1">
                    <a:tint val="75000"/>
                  </a:schemeClr>
                </a:solidFill>
              </a:defRPr>
            </a:lvl1pPr>
            <a:lvl2pPr marL="470253" indent="0" algn="ctr">
              <a:buNone/>
              <a:defRPr>
                <a:solidFill>
                  <a:schemeClr val="tx1">
                    <a:tint val="75000"/>
                  </a:schemeClr>
                </a:solidFill>
              </a:defRPr>
            </a:lvl2pPr>
            <a:lvl3pPr marL="940507" indent="0" algn="ctr">
              <a:buNone/>
              <a:defRPr>
                <a:solidFill>
                  <a:schemeClr val="tx1">
                    <a:tint val="75000"/>
                  </a:schemeClr>
                </a:solidFill>
              </a:defRPr>
            </a:lvl3pPr>
            <a:lvl4pPr marL="1410760" indent="0" algn="ctr">
              <a:buNone/>
              <a:defRPr>
                <a:solidFill>
                  <a:schemeClr val="tx1">
                    <a:tint val="75000"/>
                  </a:schemeClr>
                </a:solidFill>
              </a:defRPr>
            </a:lvl4pPr>
            <a:lvl5pPr marL="1881013" indent="0" algn="ctr">
              <a:buNone/>
              <a:defRPr>
                <a:solidFill>
                  <a:schemeClr val="tx1">
                    <a:tint val="75000"/>
                  </a:schemeClr>
                </a:solidFill>
              </a:defRPr>
            </a:lvl5pPr>
            <a:lvl6pPr marL="2351266" indent="0" algn="ctr">
              <a:buNone/>
              <a:defRPr>
                <a:solidFill>
                  <a:schemeClr val="tx1">
                    <a:tint val="75000"/>
                  </a:schemeClr>
                </a:solidFill>
              </a:defRPr>
            </a:lvl6pPr>
            <a:lvl7pPr marL="2821520" indent="0" algn="ctr">
              <a:buNone/>
              <a:defRPr>
                <a:solidFill>
                  <a:schemeClr val="tx1">
                    <a:tint val="75000"/>
                  </a:schemeClr>
                </a:solidFill>
              </a:defRPr>
            </a:lvl7pPr>
            <a:lvl8pPr marL="3291773" indent="0" algn="ctr">
              <a:buNone/>
              <a:defRPr>
                <a:solidFill>
                  <a:schemeClr val="tx1">
                    <a:tint val="75000"/>
                  </a:schemeClr>
                </a:solidFill>
              </a:defRPr>
            </a:lvl8pPr>
            <a:lvl9pPr marL="37620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8811" y="258331"/>
            <a:ext cx="2116183" cy="550404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0263" y="258331"/>
            <a:ext cx="6191794" cy="55040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2950" y="4145209"/>
            <a:ext cx="7994469" cy="1281192"/>
          </a:xfrm>
        </p:spPr>
        <p:txBody>
          <a:bodyPr anchor="t"/>
          <a:lstStyle>
            <a:lvl1pPr algn="l">
              <a:defRPr sz="4113" b="1" cap="all"/>
            </a:lvl1pPr>
          </a:lstStyle>
          <a:p>
            <a:r>
              <a:rPr lang="en-US"/>
              <a:t>Click to edit Master title style</a:t>
            </a:r>
          </a:p>
        </p:txBody>
      </p:sp>
      <p:sp>
        <p:nvSpPr>
          <p:cNvPr id="3" name="Text Placeholder 2"/>
          <p:cNvSpPr>
            <a:spLocks noGrp="1"/>
          </p:cNvSpPr>
          <p:nvPr>
            <p:ph type="body" idx="1"/>
          </p:nvPr>
        </p:nvSpPr>
        <p:spPr>
          <a:xfrm>
            <a:off x="742950" y="2734107"/>
            <a:ext cx="7994469" cy="1411102"/>
          </a:xfrm>
        </p:spPr>
        <p:txBody>
          <a:bodyPr anchor="b"/>
          <a:lstStyle>
            <a:lvl1pPr marL="0" indent="0">
              <a:buNone/>
              <a:defRPr sz="2057">
                <a:solidFill>
                  <a:schemeClr val="tx1">
                    <a:tint val="75000"/>
                  </a:schemeClr>
                </a:solidFill>
              </a:defRPr>
            </a:lvl1pPr>
            <a:lvl2pPr marL="470253" indent="0">
              <a:buNone/>
              <a:defRPr sz="1851">
                <a:solidFill>
                  <a:schemeClr val="tx1">
                    <a:tint val="75000"/>
                  </a:schemeClr>
                </a:solidFill>
              </a:defRPr>
            </a:lvl2pPr>
            <a:lvl3pPr marL="940507" indent="0">
              <a:buNone/>
              <a:defRPr sz="1646">
                <a:solidFill>
                  <a:schemeClr val="tx1">
                    <a:tint val="75000"/>
                  </a:schemeClr>
                </a:solidFill>
              </a:defRPr>
            </a:lvl3pPr>
            <a:lvl4pPr marL="1410760" indent="0">
              <a:buNone/>
              <a:defRPr sz="1440">
                <a:solidFill>
                  <a:schemeClr val="tx1">
                    <a:tint val="75000"/>
                  </a:schemeClr>
                </a:solidFill>
              </a:defRPr>
            </a:lvl4pPr>
            <a:lvl5pPr marL="1881013" indent="0">
              <a:buNone/>
              <a:defRPr sz="1440">
                <a:solidFill>
                  <a:schemeClr val="tx1">
                    <a:tint val="75000"/>
                  </a:schemeClr>
                </a:solidFill>
              </a:defRPr>
            </a:lvl5pPr>
            <a:lvl6pPr marL="2351266" indent="0">
              <a:buNone/>
              <a:defRPr sz="1440">
                <a:solidFill>
                  <a:schemeClr val="tx1">
                    <a:tint val="75000"/>
                  </a:schemeClr>
                </a:solidFill>
              </a:defRPr>
            </a:lvl6pPr>
            <a:lvl7pPr marL="2821520" indent="0">
              <a:buNone/>
              <a:defRPr sz="1440">
                <a:solidFill>
                  <a:schemeClr val="tx1">
                    <a:tint val="75000"/>
                  </a:schemeClr>
                </a:solidFill>
              </a:defRPr>
            </a:lvl7pPr>
            <a:lvl8pPr marL="3291773" indent="0">
              <a:buNone/>
              <a:defRPr sz="1440">
                <a:solidFill>
                  <a:schemeClr val="tx1">
                    <a:tint val="75000"/>
                  </a:schemeClr>
                </a:solidFill>
              </a:defRPr>
            </a:lvl8pPr>
            <a:lvl9pPr marL="3762026"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0264" y="1505178"/>
            <a:ext cx="4153989" cy="4257200"/>
          </a:xfrm>
        </p:spPr>
        <p:txBody>
          <a:bodyPr/>
          <a:lstStyle>
            <a:lvl1pPr>
              <a:defRPr sz="2880"/>
            </a:lvl1pPr>
            <a:lvl2pPr>
              <a:defRPr sz="2468"/>
            </a:lvl2pPr>
            <a:lvl3pPr>
              <a:defRPr sz="2057"/>
            </a:lvl3pPr>
            <a:lvl4pPr>
              <a:defRPr sz="1851"/>
            </a:lvl4pPr>
            <a:lvl5pPr>
              <a:defRPr sz="1851"/>
            </a:lvl5pPr>
            <a:lvl6pPr>
              <a:defRPr sz="1851"/>
            </a:lvl6pPr>
            <a:lvl7pPr>
              <a:defRPr sz="1851"/>
            </a:lvl7pPr>
            <a:lvl8pPr>
              <a:defRPr sz="1851"/>
            </a:lvl8pPr>
            <a:lvl9pPr>
              <a:defRPr sz="18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007" y="1505178"/>
            <a:ext cx="4153989" cy="4257200"/>
          </a:xfrm>
        </p:spPr>
        <p:txBody>
          <a:bodyPr/>
          <a:lstStyle>
            <a:lvl1pPr>
              <a:defRPr sz="2880"/>
            </a:lvl1pPr>
            <a:lvl2pPr>
              <a:defRPr sz="2468"/>
            </a:lvl2pPr>
            <a:lvl3pPr>
              <a:defRPr sz="2057"/>
            </a:lvl3pPr>
            <a:lvl4pPr>
              <a:defRPr sz="1851"/>
            </a:lvl4pPr>
            <a:lvl5pPr>
              <a:defRPr sz="1851"/>
            </a:lvl5pPr>
            <a:lvl6pPr>
              <a:defRPr sz="1851"/>
            </a:lvl6pPr>
            <a:lvl7pPr>
              <a:defRPr sz="1851"/>
            </a:lvl7pPr>
            <a:lvl8pPr>
              <a:defRPr sz="1851"/>
            </a:lvl8pPr>
            <a:lvl9pPr>
              <a:defRPr sz="18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0263" y="1443954"/>
            <a:ext cx="4155622" cy="601771"/>
          </a:xfrm>
        </p:spPr>
        <p:txBody>
          <a:bodyPr anchor="b"/>
          <a:lstStyle>
            <a:lvl1pPr marL="0" indent="0">
              <a:buNone/>
              <a:defRPr sz="2468" b="1"/>
            </a:lvl1pPr>
            <a:lvl2pPr marL="470253" indent="0">
              <a:buNone/>
              <a:defRPr sz="2057" b="1"/>
            </a:lvl2pPr>
            <a:lvl3pPr marL="940507" indent="0">
              <a:buNone/>
              <a:defRPr sz="1851" b="1"/>
            </a:lvl3pPr>
            <a:lvl4pPr marL="1410760" indent="0">
              <a:buNone/>
              <a:defRPr sz="1646" b="1"/>
            </a:lvl4pPr>
            <a:lvl5pPr marL="1881013" indent="0">
              <a:buNone/>
              <a:defRPr sz="1646" b="1"/>
            </a:lvl5pPr>
            <a:lvl6pPr marL="2351266" indent="0">
              <a:buNone/>
              <a:defRPr sz="1646" b="1"/>
            </a:lvl6pPr>
            <a:lvl7pPr marL="2821520" indent="0">
              <a:buNone/>
              <a:defRPr sz="1646" b="1"/>
            </a:lvl7pPr>
            <a:lvl8pPr marL="3291773" indent="0">
              <a:buNone/>
              <a:defRPr sz="1646" b="1"/>
            </a:lvl8pPr>
            <a:lvl9pPr marL="3762026" indent="0">
              <a:buNone/>
              <a:defRPr sz="1646" b="1"/>
            </a:lvl9pPr>
          </a:lstStyle>
          <a:p>
            <a:pPr lvl="0"/>
            <a:r>
              <a:rPr lang="en-US"/>
              <a:t>Click to edit Master text styles</a:t>
            </a:r>
          </a:p>
        </p:txBody>
      </p:sp>
      <p:sp>
        <p:nvSpPr>
          <p:cNvPr id="4" name="Content Placeholder 3"/>
          <p:cNvSpPr>
            <a:spLocks noGrp="1"/>
          </p:cNvSpPr>
          <p:nvPr>
            <p:ph sz="half" idx="2"/>
          </p:nvPr>
        </p:nvSpPr>
        <p:spPr>
          <a:xfrm>
            <a:off x="470263" y="2045727"/>
            <a:ext cx="4155622" cy="3716651"/>
          </a:xfrm>
        </p:spPr>
        <p:txBody>
          <a:bodyPr/>
          <a:lstStyle>
            <a:lvl1pPr>
              <a:defRPr sz="2468"/>
            </a:lvl1pPr>
            <a:lvl2pPr>
              <a:defRPr sz="2057"/>
            </a:lvl2pPr>
            <a:lvl3pPr>
              <a:defRPr sz="1851"/>
            </a:lvl3pPr>
            <a:lvl4pPr>
              <a:defRPr sz="1646"/>
            </a:lvl4pPr>
            <a:lvl5pPr>
              <a:defRPr sz="1646"/>
            </a:lvl5pPr>
            <a:lvl6pPr>
              <a:defRPr sz="1646"/>
            </a:lvl6pPr>
            <a:lvl7pPr>
              <a:defRPr sz="1646"/>
            </a:lvl7pPr>
            <a:lvl8pPr>
              <a:defRPr sz="1646"/>
            </a:lvl8pPr>
            <a:lvl9pPr>
              <a:defRPr sz="16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77742" y="1443954"/>
            <a:ext cx="4157254" cy="601771"/>
          </a:xfrm>
        </p:spPr>
        <p:txBody>
          <a:bodyPr anchor="b"/>
          <a:lstStyle>
            <a:lvl1pPr marL="0" indent="0">
              <a:buNone/>
              <a:defRPr sz="2468" b="1"/>
            </a:lvl1pPr>
            <a:lvl2pPr marL="470253" indent="0">
              <a:buNone/>
              <a:defRPr sz="2057" b="1"/>
            </a:lvl2pPr>
            <a:lvl3pPr marL="940507" indent="0">
              <a:buNone/>
              <a:defRPr sz="1851" b="1"/>
            </a:lvl3pPr>
            <a:lvl4pPr marL="1410760" indent="0">
              <a:buNone/>
              <a:defRPr sz="1646" b="1"/>
            </a:lvl4pPr>
            <a:lvl5pPr marL="1881013" indent="0">
              <a:buNone/>
              <a:defRPr sz="1646" b="1"/>
            </a:lvl5pPr>
            <a:lvl6pPr marL="2351266" indent="0">
              <a:buNone/>
              <a:defRPr sz="1646" b="1"/>
            </a:lvl6pPr>
            <a:lvl7pPr marL="2821520" indent="0">
              <a:buNone/>
              <a:defRPr sz="1646" b="1"/>
            </a:lvl7pPr>
            <a:lvl8pPr marL="3291773" indent="0">
              <a:buNone/>
              <a:defRPr sz="1646" b="1"/>
            </a:lvl8pPr>
            <a:lvl9pPr marL="3762026" indent="0">
              <a:buNone/>
              <a:defRPr sz="1646" b="1"/>
            </a:lvl9pPr>
          </a:lstStyle>
          <a:p>
            <a:pPr lvl="0"/>
            <a:r>
              <a:rPr lang="en-US"/>
              <a:t>Click to edit Master text styles</a:t>
            </a:r>
          </a:p>
        </p:txBody>
      </p:sp>
      <p:sp>
        <p:nvSpPr>
          <p:cNvPr id="6" name="Content Placeholder 5"/>
          <p:cNvSpPr>
            <a:spLocks noGrp="1"/>
          </p:cNvSpPr>
          <p:nvPr>
            <p:ph sz="quarter" idx="4"/>
          </p:nvPr>
        </p:nvSpPr>
        <p:spPr>
          <a:xfrm>
            <a:off x="4777742" y="2045727"/>
            <a:ext cx="4157254" cy="3716651"/>
          </a:xfrm>
        </p:spPr>
        <p:txBody>
          <a:bodyPr/>
          <a:lstStyle>
            <a:lvl1pPr>
              <a:defRPr sz="2468"/>
            </a:lvl1pPr>
            <a:lvl2pPr>
              <a:defRPr sz="2057"/>
            </a:lvl2pPr>
            <a:lvl3pPr>
              <a:defRPr sz="1851"/>
            </a:lvl3pPr>
            <a:lvl4pPr>
              <a:defRPr sz="1646"/>
            </a:lvl4pPr>
            <a:lvl5pPr>
              <a:defRPr sz="1646"/>
            </a:lvl5pPr>
            <a:lvl6pPr>
              <a:defRPr sz="1646"/>
            </a:lvl6pPr>
            <a:lvl7pPr>
              <a:defRPr sz="1646"/>
            </a:lvl7pPr>
            <a:lvl8pPr>
              <a:defRPr sz="1646"/>
            </a:lvl8pPr>
            <a:lvl9pPr>
              <a:defRPr sz="16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0264" y="256835"/>
            <a:ext cx="3094265" cy="1093045"/>
          </a:xfrm>
        </p:spPr>
        <p:txBody>
          <a:bodyPr anchor="b"/>
          <a:lstStyle>
            <a:lvl1pPr algn="l">
              <a:defRPr sz="2057" b="1"/>
            </a:lvl1pPr>
          </a:lstStyle>
          <a:p>
            <a:r>
              <a:rPr lang="en-US"/>
              <a:t>Click to edit Master title style</a:t>
            </a:r>
          </a:p>
        </p:txBody>
      </p:sp>
      <p:sp>
        <p:nvSpPr>
          <p:cNvPr id="3" name="Content Placeholder 2"/>
          <p:cNvSpPr>
            <a:spLocks noGrp="1"/>
          </p:cNvSpPr>
          <p:nvPr>
            <p:ph idx="1"/>
          </p:nvPr>
        </p:nvSpPr>
        <p:spPr>
          <a:xfrm>
            <a:off x="3677194" y="256837"/>
            <a:ext cx="5257800" cy="5505541"/>
          </a:xfrm>
        </p:spPr>
        <p:txBody>
          <a:bodyPr/>
          <a:lstStyle>
            <a:lvl1pPr>
              <a:defRPr sz="3292"/>
            </a:lvl1pPr>
            <a:lvl2pPr>
              <a:defRPr sz="2880"/>
            </a:lvl2pPr>
            <a:lvl3pPr>
              <a:defRPr sz="2468"/>
            </a:lvl3pPr>
            <a:lvl4pPr>
              <a:defRPr sz="2057"/>
            </a:lvl4pPr>
            <a:lvl5pPr>
              <a:defRPr sz="2057"/>
            </a:lvl5pPr>
            <a:lvl6pPr>
              <a:defRPr sz="2057"/>
            </a:lvl6pPr>
            <a:lvl7pPr>
              <a:defRPr sz="2057"/>
            </a:lvl7pPr>
            <a:lvl8pPr>
              <a:defRPr sz="2057"/>
            </a:lvl8pPr>
            <a:lvl9pPr>
              <a:defRPr sz="20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0264" y="1349882"/>
            <a:ext cx="3094265" cy="4412496"/>
          </a:xfrm>
        </p:spPr>
        <p:txBody>
          <a:bodyPr/>
          <a:lstStyle>
            <a:lvl1pPr marL="0" indent="0">
              <a:buNone/>
              <a:defRPr sz="1440"/>
            </a:lvl1pPr>
            <a:lvl2pPr marL="470253" indent="0">
              <a:buNone/>
              <a:defRPr sz="1234"/>
            </a:lvl2pPr>
            <a:lvl3pPr marL="940507" indent="0">
              <a:buNone/>
              <a:defRPr sz="1029"/>
            </a:lvl3pPr>
            <a:lvl4pPr marL="1410760" indent="0">
              <a:buNone/>
              <a:defRPr sz="926"/>
            </a:lvl4pPr>
            <a:lvl5pPr marL="1881013" indent="0">
              <a:buNone/>
              <a:defRPr sz="926"/>
            </a:lvl5pPr>
            <a:lvl6pPr marL="2351266" indent="0">
              <a:buNone/>
              <a:defRPr sz="926"/>
            </a:lvl6pPr>
            <a:lvl7pPr marL="2821520" indent="0">
              <a:buNone/>
              <a:defRPr sz="926"/>
            </a:lvl7pPr>
            <a:lvl8pPr marL="3291773" indent="0">
              <a:buNone/>
              <a:defRPr sz="926"/>
            </a:lvl8pPr>
            <a:lvl9pPr marL="3762026" indent="0">
              <a:buNone/>
              <a:defRPr sz="926"/>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43496" y="4515529"/>
            <a:ext cx="5643154" cy="533084"/>
          </a:xfrm>
        </p:spPr>
        <p:txBody>
          <a:bodyPr anchor="b"/>
          <a:lstStyle>
            <a:lvl1pPr algn="l">
              <a:defRPr sz="2057" b="1"/>
            </a:lvl1pPr>
          </a:lstStyle>
          <a:p>
            <a:r>
              <a:rPr lang="en-US"/>
              <a:t>Click to edit Master title style</a:t>
            </a:r>
          </a:p>
        </p:txBody>
      </p:sp>
      <p:sp>
        <p:nvSpPr>
          <p:cNvPr id="3" name="Picture Placeholder 2"/>
          <p:cNvSpPr>
            <a:spLocks noGrp="1"/>
          </p:cNvSpPr>
          <p:nvPr>
            <p:ph type="pic" idx="1"/>
          </p:nvPr>
        </p:nvSpPr>
        <p:spPr>
          <a:xfrm>
            <a:off x="1843496" y="576387"/>
            <a:ext cx="5643154" cy="3870453"/>
          </a:xfrm>
        </p:spPr>
        <p:txBody>
          <a:bodyPr/>
          <a:lstStyle>
            <a:lvl1pPr marL="0" indent="0">
              <a:buNone/>
              <a:defRPr sz="3292"/>
            </a:lvl1pPr>
            <a:lvl2pPr marL="470253" indent="0">
              <a:buNone/>
              <a:defRPr sz="2880"/>
            </a:lvl2pPr>
            <a:lvl3pPr marL="940507" indent="0">
              <a:buNone/>
              <a:defRPr sz="2468"/>
            </a:lvl3pPr>
            <a:lvl4pPr marL="1410760" indent="0">
              <a:buNone/>
              <a:defRPr sz="2057"/>
            </a:lvl4pPr>
            <a:lvl5pPr marL="1881013" indent="0">
              <a:buNone/>
              <a:defRPr sz="2057"/>
            </a:lvl5pPr>
            <a:lvl6pPr marL="2351266" indent="0">
              <a:buNone/>
              <a:defRPr sz="2057"/>
            </a:lvl6pPr>
            <a:lvl7pPr marL="2821520" indent="0">
              <a:buNone/>
              <a:defRPr sz="2057"/>
            </a:lvl7pPr>
            <a:lvl8pPr marL="3291773" indent="0">
              <a:buNone/>
              <a:defRPr sz="2057"/>
            </a:lvl8pPr>
            <a:lvl9pPr marL="3762026" indent="0">
              <a:buNone/>
              <a:defRPr sz="2057"/>
            </a:lvl9pPr>
          </a:lstStyle>
          <a:p>
            <a:endParaRPr lang="en-US"/>
          </a:p>
        </p:txBody>
      </p:sp>
      <p:sp>
        <p:nvSpPr>
          <p:cNvPr id="4" name="Text Placeholder 3"/>
          <p:cNvSpPr>
            <a:spLocks noGrp="1"/>
          </p:cNvSpPr>
          <p:nvPr>
            <p:ph type="body" sz="half" idx="2"/>
          </p:nvPr>
        </p:nvSpPr>
        <p:spPr>
          <a:xfrm>
            <a:off x="1843496" y="5048614"/>
            <a:ext cx="5643154" cy="757067"/>
          </a:xfrm>
        </p:spPr>
        <p:txBody>
          <a:bodyPr/>
          <a:lstStyle>
            <a:lvl1pPr marL="0" indent="0">
              <a:buNone/>
              <a:defRPr sz="1440"/>
            </a:lvl1pPr>
            <a:lvl2pPr marL="470253" indent="0">
              <a:buNone/>
              <a:defRPr sz="1234"/>
            </a:lvl2pPr>
            <a:lvl3pPr marL="940507" indent="0">
              <a:buNone/>
              <a:defRPr sz="1029"/>
            </a:lvl3pPr>
            <a:lvl4pPr marL="1410760" indent="0">
              <a:buNone/>
              <a:defRPr sz="926"/>
            </a:lvl4pPr>
            <a:lvl5pPr marL="1881013" indent="0">
              <a:buNone/>
              <a:defRPr sz="926"/>
            </a:lvl5pPr>
            <a:lvl6pPr marL="2351266" indent="0">
              <a:buNone/>
              <a:defRPr sz="926"/>
            </a:lvl6pPr>
            <a:lvl7pPr marL="2821520" indent="0">
              <a:buNone/>
              <a:defRPr sz="926"/>
            </a:lvl7pPr>
            <a:lvl8pPr marL="3291773" indent="0">
              <a:buNone/>
              <a:defRPr sz="926"/>
            </a:lvl8pPr>
            <a:lvl9pPr marL="3762026" indent="0">
              <a:buNone/>
              <a:defRPr sz="926"/>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0263" y="258329"/>
            <a:ext cx="8464731" cy="1075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0263" y="1505178"/>
            <a:ext cx="8464731" cy="425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0263" y="5978896"/>
            <a:ext cx="2194560" cy="343443"/>
          </a:xfrm>
          <a:prstGeom prst="rect">
            <a:avLst/>
          </a:prstGeom>
        </p:spPr>
        <p:txBody>
          <a:bodyPr vert="horz" lIns="91440" tIns="45720" rIns="91440" bIns="45720" rtlCol="0" anchor="ctr"/>
          <a:lstStyle>
            <a:lvl1pPr algn="l">
              <a:defRPr sz="1234">
                <a:solidFill>
                  <a:schemeClr val="tx1">
                    <a:tint val="75000"/>
                  </a:schemeClr>
                </a:solidFill>
              </a:defRPr>
            </a:lvl1pPr>
          </a:lstStyle>
          <a:p>
            <a:fld id="{1D8BD707-D9CF-40AE-B4C6-C98DA3205C09}" type="datetimeFigureOut">
              <a:rPr lang="en-US" smtClean="0"/>
              <a:pPr/>
              <a:t>1/27/2026</a:t>
            </a:fld>
            <a:endParaRPr lang="en-US"/>
          </a:p>
        </p:txBody>
      </p:sp>
      <p:sp>
        <p:nvSpPr>
          <p:cNvPr id="5" name="Footer Placeholder 4"/>
          <p:cNvSpPr>
            <a:spLocks noGrp="1"/>
          </p:cNvSpPr>
          <p:nvPr>
            <p:ph type="ftr" sz="quarter" idx="3"/>
          </p:nvPr>
        </p:nvSpPr>
        <p:spPr>
          <a:xfrm>
            <a:off x="3213463" y="5978896"/>
            <a:ext cx="2978331" cy="343443"/>
          </a:xfrm>
          <a:prstGeom prst="rect">
            <a:avLst/>
          </a:prstGeom>
        </p:spPr>
        <p:txBody>
          <a:bodyPr vert="horz" lIns="91440" tIns="45720" rIns="91440" bIns="45720" rtlCol="0" anchor="ctr"/>
          <a:lstStyle>
            <a:lvl1pPr algn="ctr">
              <a:defRPr sz="123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40434" y="5978896"/>
            <a:ext cx="2194560" cy="343443"/>
          </a:xfrm>
          <a:prstGeom prst="rect">
            <a:avLst/>
          </a:prstGeom>
        </p:spPr>
        <p:txBody>
          <a:bodyPr vert="horz" lIns="91440" tIns="45720" rIns="91440" bIns="45720" rtlCol="0" anchor="ctr"/>
          <a:lstStyle>
            <a:lvl1pPr algn="r">
              <a:defRPr sz="1234">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40507" rtl="0" eaLnBrk="1" latinLnBrk="0" hangingPunct="1">
        <a:spcBef>
          <a:spcPct val="0"/>
        </a:spcBef>
        <a:buNone/>
        <a:defRPr sz="4526" kern="1200">
          <a:solidFill>
            <a:schemeClr val="tx1"/>
          </a:solidFill>
          <a:latin typeface="+mj-lt"/>
          <a:ea typeface="+mj-ea"/>
          <a:cs typeface="+mj-cs"/>
        </a:defRPr>
      </a:lvl1pPr>
    </p:titleStyle>
    <p:bodyStyle>
      <a:lvl1pPr marL="352690" indent="-352690" algn="l" defTabSz="940507" rtl="0" eaLnBrk="1" latinLnBrk="0" hangingPunct="1">
        <a:spcBef>
          <a:spcPct val="20000"/>
        </a:spcBef>
        <a:buFont typeface="Arial" pitchFamily="34" charset="0"/>
        <a:buChar char="•"/>
        <a:defRPr sz="3292" kern="1200">
          <a:solidFill>
            <a:schemeClr val="tx1"/>
          </a:solidFill>
          <a:latin typeface="+mn-lt"/>
          <a:ea typeface="+mn-ea"/>
          <a:cs typeface="+mn-cs"/>
        </a:defRPr>
      </a:lvl1pPr>
      <a:lvl2pPr marL="764161" indent="-293908" algn="l" defTabSz="940507" rtl="0" eaLnBrk="1" latinLnBrk="0" hangingPunct="1">
        <a:spcBef>
          <a:spcPct val="20000"/>
        </a:spcBef>
        <a:buFont typeface="Arial" pitchFamily="34" charset="0"/>
        <a:buChar char="–"/>
        <a:defRPr sz="2880" kern="1200">
          <a:solidFill>
            <a:schemeClr val="tx1"/>
          </a:solidFill>
          <a:latin typeface="+mn-lt"/>
          <a:ea typeface="+mn-ea"/>
          <a:cs typeface="+mn-cs"/>
        </a:defRPr>
      </a:lvl2pPr>
      <a:lvl3pPr marL="1175633" indent="-235127" algn="l" defTabSz="940507" rtl="0" eaLnBrk="1" latinLnBrk="0" hangingPunct="1">
        <a:spcBef>
          <a:spcPct val="20000"/>
        </a:spcBef>
        <a:buFont typeface="Arial" pitchFamily="34" charset="0"/>
        <a:buChar char="•"/>
        <a:defRPr sz="2468" kern="1200">
          <a:solidFill>
            <a:schemeClr val="tx1"/>
          </a:solidFill>
          <a:latin typeface="+mn-lt"/>
          <a:ea typeface="+mn-ea"/>
          <a:cs typeface="+mn-cs"/>
        </a:defRPr>
      </a:lvl3pPr>
      <a:lvl4pPr marL="1645887" indent="-235127" algn="l" defTabSz="940507" rtl="0" eaLnBrk="1" latinLnBrk="0" hangingPunct="1">
        <a:spcBef>
          <a:spcPct val="20000"/>
        </a:spcBef>
        <a:buFont typeface="Arial" pitchFamily="34" charset="0"/>
        <a:buChar char="–"/>
        <a:defRPr sz="2057" kern="1200">
          <a:solidFill>
            <a:schemeClr val="tx1"/>
          </a:solidFill>
          <a:latin typeface="+mn-lt"/>
          <a:ea typeface="+mn-ea"/>
          <a:cs typeface="+mn-cs"/>
        </a:defRPr>
      </a:lvl4pPr>
      <a:lvl5pPr marL="2116139" indent="-235127" algn="l" defTabSz="940507" rtl="0" eaLnBrk="1" latinLnBrk="0" hangingPunct="1">
        <a:spcBef>
          <a:spcPct val="20000"/>
        </a:spcBef>
        <a:buFont typeface="Arial" pitchFamily="34" charset="0"/>
        <a:buChar char="»"/>
        <a:defRPr sz="2057" kern="1200">
          <a:solidFill>
            <a:schemeClr val="tx1"/>
          </a:solidFill>
          <a:latin typeface="+mn-lt"/>
          <a:ea typeface="+mn-ea"/>
          <a:cs typeface="+mn-cs"/>
        </a:defRPr>
      </a:lvl5pPr>
      <a:lvl6pPr marL="2586393" indent="-235127" algn="l" defTabSz="940507" rtl="0" eaLnBrk="1" latinLnBrk="0" hangingPunct="1">
        <a:spcBef>
          <a:spcPct val="20000"/>
        </a:spcBef>
        <a:buFont typeface="Arial" pitchFamily="34" charset="0"/>
        <a:buChar char="•"/>
        <a:defRPr sz="2057" kern="1200">
          <a:solidFill>
            <a:schemeClr val="tx1"/>
          </a:solidFill>
          <a:latin typeface="+mn-lt"/>
          <a:ea typeface="+mn-ea"/>
          <a:cs typeface="+mn-cs"/>
        </a:defRPr>
      </a:lvl6pPr>
      <a:lvl7pPr marL="3056646" indent="-235127" algn="l" defTabSz="940507" rtl="0" eaLnBrk="1" latinLnBrk="0" hangingPunct="1">
        <a:spcBef>
          <a:spcPct val="20000"/>
        </a:spcBef>
        <a:buFont typeface="Arial" pitchFamily="34" charset="0"/>
        <a:buChar char="•"/>
        <a:defRPr sz="2057" kern="1200">
          <a:solidFill>
            <a:schemeClr val="tx1"/>
          </a:solidFill>
          <a:latin typeface="+mn-lt"/>
          <a:ea typeface="+mn-ea"/>
          <a:cs typeface="+mn-cs"/>
        </a:defRPr>
      </a:lvl7pPr>
      <a:lvl8pPr marL="3526900" indent="-235127" algn="l" defTabSz="940507" rtl="0" eaLnBrk="1" latinLnBrk="0" hangingPunct="1">
        <a:spcBef>
          <a:spcPct val="20000"/>
        </a:spcBef>
        <a:buFont typeface="Arial" pitchFamily="34" charset="0"/>
        <a:buChar char="•"/>
        <a:defRPr sz="2057" kern="1200">
          <a:solidFill>
            <a:schemeClr val="tx1"/>
          </a:solidFill>
          <a:latin typeface="+mn-lt"/>
          <a:ea typeface="+mn-ea"/>
          <a:cs typeface="+mn-cs"/>
        </a:defRPr>
      </a:lvl8pPr>
      <a:lvl9pPr marL="3997153" indent="-235127" algn="l" defTabSz="940507" rtl="0" eaLnBrk="1" latinLnBrk="0" hangingPunct="1">
        <a:spcBef>
          <a:spcPct val="20000"/>
        </a:spcBef>
        <a:buFont typeface="Arial" pitchFamily="34" charset="0"/>
        <a:buChar char="•"/>
        <a:defRPr sz="2057" kern="1200">
          <a:solidFill>
            <a:schemeClr val="tx1"/>
          </a:solidFill>
          <a:latin typeface="+mn-lt"/>
          <a:ea typeface="+mn-ea"/>
          <a:cs typeface="+mn-cs"/>
        </a:defRPr>
      </a:lvl9pPr>
    </p:bodyStyle>
    <p:otherStyle>
      <a:defPPr>
        <a:defRPr lang="en-US"/>
      </a:defPPr>
      <a:lvl1pPr marL="0" algn="l" defTabSz="940507" rtl="0" eaLnBrk="1" latinLnBrk="0" hangingPunct="1">
        <a:defRPr sz="1851" kern="1200">
          <a:solidFill>
            <a:schemeClr val="tx1"/>
          </a:solidFill>
          <a:latin typeface="+mn-lt"/>
          <a:ea typeface="+mn-ea"/>
          <a:cs typeface="+mn-cs"/>
        </a:defRPr>
      </a:lvl1pPr>
      <a:lvl2pPr marL="470253" algn="l" defTabSz="940507" rtl="0" eaLnBrk="1" latinLnBrk="0" hangingPunct="1">
        <a:defRPr sz="1851" kern="1200">
          <a:solidFill>
            <a:schemeClr val="tx1"/>
          </a:solidFill>
          <a:latin typeface="+mn-lt"/>
          <a:ea typeface="+mn-ea"/>
          <a:cs typeface="+mn-cs"/>
        </a:defRPr>
      </a:lvl2pPr>
      <a:lvl3pPr marL="940507" algn="l" defTabSz="940507" rtl="0" eaLnBrk="1" latinLnBrk="0" hangingPunct="1">
        <a:defRPr sz="1851" kern="1200">
          <a:solidFill>
            <a:schemeClr val="tx1"/>
          </a:solidFill>
          <a:latin typeface="+mn-lt"/>
          <a:ea typeface="+mn-ea"/>
          <a:cs typeface="+mn-cs"/>
        </a:defRPr>
      </a:lvl3pPr>
      <a:lvl4pPr marL="1410760" algn="l" defTabSz="940507" rtl="0" eaLnBrk="1" latinLnBrk="0" hangingPunct="1">
        <a:defRPr sz="1851" kern="1200">
          <a:solidFill>
            <a:schemeClr val="tx1"/>
          </a:solidFill>
          <a:latin typeface="+mn-lt"/>
          <a:ea typeface="+mn-ea"/>
          <a:cs typeface="+mn-cs"/>
        </a:defRPr>
      </a:lvl4pPr>
      <a:lvl5pPr marL="1881013" algn="l" defTabSz="940507" rtl="0" eaLnBrk="1" latinLnBrk="0" hangingPunct="1">
        <a:defRPr sz="1851" kern="1200">
          <a:solidFill>
            <a:schemeClr val="tx1"/>
          </a:solidFill>
          <a:latin typeface="+mn-lt"/>
          <a:ea typeface="+mn-ea"/>
          <a:cs typeface="+mn-cs"/>
        </a:defRPr>
      </a:lvl5pPr>
      <a:lvl6pPr marL="2351266" algn="l" defTabSz="940507" rtl="0" eaLnBrk="1" latinLnBrk="0" hangingPunct="1">
        <a:defRPr sz="1851" kern="1200">
          <a:solidFill>
            <a:schemeClr val="tx1"/>
          </a:solidFill>
          <a:latin typeface="+mn-lt"/>
          <a:ea typeface="+mn-ea"/>
          <a:cs typeface="+mn-cs"/>
        </a:defRPr>
      </a:lvl6pPr>
      <a:lvl7pPr marL="2821520" algn="l" defTabSz="940507" rtl="0" eaLnBrk="1" latinLnBrk="0" hangingPunct="1">
        <a:defRPr sz="1851" kern="1200">
          <a:solidFill>
            <a:schemeClr val="tx1"/>
          </a:solidFill>
          <a:latin typeface="+mn-lt"/>
          <a:ea typeface="+mn-ea"/>
          <a:cs typeface="+mn-cs"/>
        </a:defRPr>
      </a:lvl7pPr>
      <a:lvl8pPr marL="3291773" algn="l" defTabSz="940507" rtl="0" eaLnBrk="1" latinLnBrk="0" hangingPunct="1">
        <a:defRPr sz="1851" kern="1200">
          <a:solidFill>
            <a:schemeClr val="tx1"/>
          </a:solidFill>
          <a:latin typeface="+mn-lt"/>
          <a:ea typeface="+mn-ea"/>
          <a:cs typeface="+mn-cs"/>
        </a:defRPr>
      </a:lvl8pPr>
      <a:lvl9pPr marL="3762026" algn="l" defTabSz="940507" rtl="0" eaLnBrk="1" latinLnBrk="0" hangingPunct="1">
        <a:defRPr sz="18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png"/><Relationship Id="rId3" Type="http://schemas.openxmlformats.org/officeDocument/2006/relationships/image" Target="../media/image3.svg"/><Relationship Id="rId7" Type="http://schemas.openxmlformats.org/officeDocument/2006/relationships/image" Target="../media/image5.svg"/><Relationship Id="rId12" Type="http://schemas.openxmlformats.org/officeDocument/2006/relationships/image" Target="../media/image13.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10.svg"/><Relationship Id="rId10" Type="http://schemas.openxmlformats.org/officeDocument/2006/relationships/image" Target="../media/image7.jpeg"/><Relationship Id="rId4" Type="http://schemas.openxmlformats.org/officeDocument/2006/relationships/image" Target="../media/image9.png"/><Relationship Id="rId9" Type="http://schemas.openxmlformats.org/officeDocument/2006/relationships/image" Target="../media/image11.png"/><Relationship Id="rId14" Type="http://schemas.openxmlformats.org/officeDocument/2006/relationships/image" Target="../media/image15.jpg"/></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8.jp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7.jpg"/><Relationship Id="rId2" Type="http://schemas.openxmlformats.org/officeDocument/2006/relationships/image" Target="../media/image16.jp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7.jpeg"/><Relationship Id="rId5" Type="http://schemas.openxmlformats.org/officeDocument/2006/relationships/image" Target="../media/image9.png"/><Relationship Id="rId15" Type="http://schemas.openxmlformats.org/officeDocument/2006/relationships/image" Target="../media/image20.png"/><Relationship Id="rId10" Type="http://schemas.openxmlformats.org/officeDocument/2006/relationships/image" Target="../media/image11.png"/><Relationship Id="rId4" Type="http://schemas.openxmlformats.org/officeDocument/2006/relationships/image" Target="../media/image3.svg"/><Relationship Id="rId9" Type="http://schemas.openxmlformats.org/officeDocument/2006/relationships/image" Target="../media/image6.png"/><Relationship Id="rId1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A3DB25-5EE3-92C6-9D75-EFB99CB8D399}"/>
              </a:ext>
            </a:extLst>
          </p:cNvPr>
          <p:cNvPicPr>
            <a:picLocks noChangeAspect="1"/>
          </p:cNvPicPr>
          <p:nvPr/>
        </p:nvPicPr>
        <p:blipFill>
          <a:blip r:embed="rId2"/>
          <a:srcRect b="21726"/>
          <a:stretch>
            <a:fillRect/>
          </a:stretch>
        </p:blipFill>
        <p:spPr>
          <a:xfrm>
            <a:off x="-1" y="986914"/>
            <a:ext cx="7783704" cy="3044780"/>
          </a:xfrm>
          <a:prstGeom prst="rect">
            <a:avLst/>
          </a:prstGeom>
        </p:spPr>
      </p:pic>
      <p:grpSp>
        <p:nvGrpSpPr>
          <p:cNvPr id="5" name="Group 5"/>
          <p:cNvGrpSpPr/>
          <p:nvPr/>
        </p:nvGrpSpPr>
        <p:grpSpPr>
          <a:xfrm>
            <a:off x="1" y="9009308"/>
            <a:ext cx="7776000" cy="365183"/>
            <a:chOff x="0" y="0"/>
            <a:chExt cx="2709333" cy="127238"/>
          </a:xfrm>
        </p:grpSpPr>
        <p:sp>
          <p:nvSpPr>
            <p:cNvPr id="6" name="Freeform 6"/>
            <p:cNvSpPr/>
            <p:nvPr/>
          </p:nvSpPr>
          <p:spPr>
            <a:xfrm>
              <a:off x="0" y="0"/>
              <a:ext cx="2709333" cy="127238"/>
            </a:xfrm>
            <a:custGeom>
              <a:avLst/>
              <a:gdLst/>
              <a:ahLst/>
              <a:cxnLst/>
              <a:rect l="l" t="t" r="r" b="b"/>
              <a:pathLst>
                <a:path w="2709333" h="127238">
                  <a:moveTo>
                    <a:pt x="0" y="0"/>
                  </a:moveTo>
                  <a:lnTo>
                    <a:pt x="2709333" y="0"/>
                  </a:lnTo>
                  <a:lnTo>
                    <a:pt x="2709333" y="127238"/>
                  </a:lnTo>
                  <a:lnTo>
                    <a:pt x="0" y="127238"/>
                  </a:lnTo>
                  <a:close/>
                </a:path>
              </a:pathLst>
            </a:custGeom>
            <a:solidFill>
              <a:srgbClr val="E1E1E1"/>
            </a:solidFill>
          </p:spPr>
          <p:txBody>
            <a:bodyPr/>
            <a:lstStyle/>
            <a:p>
              <a:endParaRPr lang="en-US" sz="1851"/>
            </a:p>
          </p:txBody>
        </p:sp>
        <p:sp>
          <p:nvSpPr>
            <p:cNvPr id="7" name="TextBox 7"/>
            <p:cNvSpPr txBox="1"/>
            <p:nvPr/>
          </p:nvSpPr>
          <p:spPr>
            <a:xfrm>
              <a:off x="0" y="-38100"/>
              <a:ext cx="2709333" cy="165338"/>
            </a:xfrm>
            <a:prstGeom prst="rect">
              <a:avLst/>
            </a:prstGeom>
          </p:spPr>
          <p:txBody>
            <a:bodyPr lIns="52251" tIns="52251" rIns="52251" bIns="52251" rtlCol="0" anchor="ctr"/>
            <a:lstStyle/>
            <a:p>
              <a:pPr algn="ctr">
                <a:lnSpc>
                  <a:spcPts val="1296"/>
                </a:lnSpc>
              </a:pPr>
              <a:endParaRPr sz="1851"/>
            </a:p>
          </p:txBody>
        </p:sp>
      </p:grpSp>
      <p:sp>
        <p:nvSpPr>
          <p:cNvPr id="8" name="Freeform 8"/>
          <p:cNvSpPr/>
          <p:nvPr/>
        </p:nvSpPr>
        <p:spPr>
          <a:xfrm>
            <a:off x="597903" y="9107658"/>
            <a:ext cx="152597" cy="152597"/>
          </a:xfrm>
          <a:custGeom>
            <a:avLst/>
            <a:gdLst/>
            <a:ahLst/>
            <a:cxnLst/>
            <a:rect l="l" t="t" r="r" b="b"/>
            <a:pathLst>
              <a:path w="148358" h="148358">
                <a:moveTo>
                  <a:pt x="0" y="0"/>
                </a:moveTo>
                <a:lnTo>
                  <a:pt x="148357" y="0"/>
                </a:lnTo>
                <a:lnTo>
                  <a:pt x="148357" y="148358"/>
                </a:lnTo>
                <a:lnTo>
                  <a:pt x="0" y="1483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851"/>
          </a:p>
        </p:txBody>
      </p:sp>
      <p:sp>
        <p:nvSpPr>
          <p:cNvPr id="10" name="Freeform 10"/>
          <p:cNvSpPr/>
          <p:nvPr/>
        </p:nvSpPr>
        <p:spPr>
          <a:xfrm>
            <a:off x="4851848" y="9122448"/>
            <a:ext cx="153694" cy="153694"/>
          </a:xfrm>
          <a:custGeom>
            <a:avLst/>
            <a:gdLst/>
            <a:ahLst/>
            <a:cxnLst/>
            <a:rect l="l" t="t" r="r" b="b"/>
            <a:pathLst>
              <a:path w="149425" h="149425">
                <a:moveTo>
                  <a:pt x="0" y="0"/>
                </a:moveTo>
                <a:lnTo>
                  <a:pt x="149424" y="0"/>
                </a:lnTo>
                <a:lnTo>
                  <a:pt x="149424" y="149425"/>
                </a:lnTo>
                <a:lnTo>
                  <a:pt x="0" y="149425"/>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sz="1851"/>
          </a:p>
        </p:txBody>
      </p:sp>
      <p:sp>
        <p:nvSpPr>
          <p:cNvPr id="11" name="Freeform 11"/>
          <p:cNvSpPr/>
          <p:nvPr/>
        </p:nvSpPr>
        <p:spPr>
          <a:xfrm>
            <a:off x="6195630" y="9024587"/>
            <a:ext cx="1404076" cy="301546"/>
          </a:xfrm>
          <a:custGeom>
            <a:avLst/>
            <a:gdLst/>
            <a:ahLst/>
            <a:cxnLst/>
            <a:rect l="l" t="t" r="r" b="b"/>
            <a:pathLst>
              <a:path w="1084940" h="253724">
                <a:moveTo>
                  <a:pt x="0" y="0"/>
                </a:moveTo>
                <a:lnTo>
                  <a:pt x="1084940" y="0"/>
                </a:lnTo>
                <a:lnTo>
                  <a:pt x="1084940" y="253723"/>
                </a:lnTo>
                <a:lnTo>
                  <a:pt x="0" y="253723"/>
                </a:lnTo>
                <a:lnTo>
                  <a:pt x="0" y="0"/>
                </a:lnTo>
                <a:close/>
              </a:path>
            </a:pathLst>
          </a:custGeom>
          <a:blipFill>
            <a:blip r:embed="rId7"/>
            <a:stretch>
              <a:fillRect t="-91957" b="-128747"/>
            </a:stretch>
          </a:blipFill>
        </p:spPr>
        <p:txBody>
          <a:bodyPr/>
          <a:lstStyle/>
          <a:p>
            <a:endParaRPr lang="en-US" sz="1851"/>
          </a:p>
        </p:txBody>
      </p:sp>
      <p:sp>
        <p:nvSpPr>
          <p:cNvPr id="16" name="TextBox 16"/>
          <p:cNvSpPr txBox="1"/>
          <p:nvPr/>
        </p:nvSpPr>
        <p:spPr>
          <a:xfrm>
            <a:off x="281229" y="4237687"/>
            <a:ext cx="3501554" cy="3839513"/>
          </a:xfrm>
          <a:prstGeom prst="rect">
            <a:avLst/>
          </a:prstGeom>
        </p:spPr>
        <p:txBody>
          <a:bodyPr wrap="square" lIns="0" tIns="0" rIns="0" bIns="0" rtlCol="0" anchor="t">
            <a:spAutoFit/>
          </a:bodyPr>
          <a:lstStyle/>
          <a:p>
            <a:pPr>
              <a:spcBef>
                <a:spcPts val="300"/>
              </a:spcBef>
            </a:pPr>
            <a:r>
              <a:rPr lang="en-US" dirty="0">
                <a:solidFill>
                  <a:srgbClr val="D03238"/>
                </a:solidFill>
                <a:latin typeface="Helvetica Neue LT Std 3"/>
                <a:ea typeface="Helvetica Neue LT Std 3"/>
                <a:cs typeface="Helvetica Neue LT Std 3"/>
                <a:sym typeface="Helvetica Neue LT Std 3"/>
              </a:rPr>
              <a:t>Property Highlights</a:t>
            </a:r>
          </a:p>
          <a:p>
            <a:pPr marL="171450" indent="-171450">
              <a:spcBef>
                <a:spcPts val="300"/>
              </a:spcBef>
              <a:buFont typeface="Arial"/>
              <a:buChar char="•"/>
            </a:pPr>
            <a:r>
              <a:rPr lang="en-US" sz="1100" dirty="0">
                <a:latin typeface="Neue Haas Grotesk Text Pro" panose="020B0504020202020204" pitchFamily="34" charset="0"/>
                <a:cs typeface="Helvetica Neue Light"/>
              </a:rPr>
              <a:t>25,260 SF crane served / heavy power building for sub-lease (Direct lease possible) </a:t>
            </a:r>
          </a:p>
          <a:p>
            <a:pPr marL="171450" indent="-171450">
              <a:spcBef>
                <a:spcPts val="300"/>
              </a:spcBef>
              <a:buFont typeface="Arial"/>
              <a:buChar char="•"/>
            </a:pPr>
            <a:r>
              <a:rPr lang="en-US" sz="1100" dirty="0">
                <a:latin typeface="Neue Haas Grotesk Text Pro" panose="020B0504020202020204" pitchFamily="34" charset="0"/>
                <a:cs typeface="Helvetica Neue Light"/>
              </a:rPr>
              <a:t>24,000 SF shop space  (200' x 120') with 24' ceiling</a:t>
            </a:r>
          </a:p>
          <a:p>
            <a:pPr marL="171450" indent="-171450">
              <a:spcBef>
                <a:spcPts val="300"/>
              </a:spcBef>
              <a:buFont typeface="Arial"/>
              <a:buChar char="•"/>
            </a:pPr>
            <a:r>
              <a:rPr lang="en-US" sz="1100" dirty="0">
                <a:latin typeface="Neue Haas Grotesk Text Pro" panose="020B0504020202020204" pitchFamily="34" charset="0"/>
                <a:cs typeface="Helvetica Neue Light"/>
              </a:rPr>
              <a:t>1,260 SF office area includes private office, reception, male and female locker rooms, and restrooms</a:t>
            </a:r>
          </a:p>
          <a:p>
            <a:pPr marL="171450" indent="-171450">
              <a:spcBef>
                <a:spcPts val="300"/>
              </a:spcBef>
              <a:buFont typeface="Arial"/>
              <a:buChar char="•"/>
            </a:pPr>
            <a:r>
              <a:rPr lang="en-US" sz="1100" dirty="0">
                <a:latin typeface="Neue Haas Grotesk Text Pro" panose="020B0504020202020204" pitchFamily="34" charset="0"/>
                <a:cs typeface="Helvetica Neue Light"/>
              </a:rPr>
              <a:t>(2) 5-ton cranes with 17' under beam height and (2)   10-ton cranes with 15'-2" under beam height</a:t>
            </a:r>
          </a:p>
          <a:p>
            <a:pPr marL="171450" indent="-171450">
              <a:spcBef>
                <a:spcPts val="300"/>
              </a:spcBef>
              <a:buFont typeface="Arial"/>
              <a:buChar char="•"/>
            </a:pPr>
            <a:r>
              <a:rPr lang="en-US" sz="1100" dirty="0">
                <a:latin typeface="Neue Haas Grotesk Text Pro" panose="020B0504020202020204" pitchFamily="34" charset="0"/>
                <a:cs typeface="Helvetica Neue Light"/>
              </a:rPr>
              <a:t>2000-amp power, full sprinkler system and compressed air-lines</a:t>
            </a:r>
          </a:p>
          <a:p>
            <a:pPr marL="171450" indent="-171450">
              <a:spcBef>
                <a:spcPts val="300"/>
              </a:spcBef>
              <a:buFont typeface="Arial"/>
              <a:buChar char="•"/>
            </a:pPr>
            <a:r>
              <a:rPr lang="en-US" sz="1100" dirty="0">
                <a:latin typeface="Neue Haas Grotesk Text Pro" panose="020B0504020202020204" pitchFamily="34" charset="0"/>
                <a:cs typeface="Helvetica Neue Light"/>
              </a:rPr>
              <a:t>(1) drive-in ramp door (13' w x 14' h), (1) drive-in ramp door (14' w x 16' h). Dock-high covered platform with  (1) leveler and room for 6 trucks. (2) doors at dock platform (10' x 10' each) </a:t>
            </a:r>
          </a:p>
          <a:p>
            <a:pPr marL="171450" indent="-171450">
              <a:spcBef>
                <a:spcPts val="300"/>
              </a:spcBef>
              <a:buFont typeface="Arial"/>
              <a:buChar char="•"/>
            </a:pPr>
            <a:r>
              <a:rPr lang="en-US" sz="1100" dirty="0">
                <a:latin typeface="Neue Haas Grotesk Text Pro" panose="020B0504020202020204" pitchFamily="34" charset="0"/>
                <a:cs typeface="Helvetica Neue Light"/>
              </a:rPr>
              <a:t>“In plant" enclosed area for inspections and air compressor</a:t>
            </a:r>
          </a:p>
          <a:p>
            <a:pPr marL="171450" indent="-171450">
              <a:spcBef>
                <a:spcPts val="300"/>
              </a:spcBef>
              <a:buFont typeface="Arial"/>
              <a:buChar char="•"/>
            </a:pPr>
            <a:r>
              <a:rPr lang="en-US" sz="1100" dirty="0">
                <a:latin typeface="Neue Haas Grotesk Text Pro" panose="020B0504020202020204" pitchFamily="34" charset="0"/>
                <a:cs typeface="Helvetica Neue Light"/>
              </a:rPr>
              <a:t>Fenced area for outside storage</a:t>
            </a:r>
          </a:p>
          <a:p>
            <a:pPr marL="171450" indent="-171450">
              <a:spcBef>
                <a:spcPts val="300"/>
              </a:spcBef>
              <a:buFont typeface="Arial"/>
              <a:buChar char="•"/>
            </a:pPr>
            <a:r>
              <a:rPr lang="en-US" sz="1100" dirty="0">
                <a:latin typeface="Neue Haas Grotesk Text Pro" panose="020B0504020202020204" pitchFamily="34" charset="0"/>
                <a:cs typeface="Helvetica Neue Light"/>
              </a:rPr>
              <a:t>Easy access to I-80 and I-74/ 1 block from </a:t>
            </a:r>
            <a:r>
              <a:rPr lang="en-US" sz="1100" dirty="0" err="1">
                <a:latin typeface="Neue Haas Grotesk Text Pro" panose="020B0504020202020204" pitchFamily="34" charset="0"/>
                <a:cs typeface="Helvetica Neue Light"/>
              </a:rPr>
              <a:t>Arconic</a:t>
            </a:r>
            <a:endParaRPr lang="en-US" sz="1400" dirty="0">
              <a:latin typeface="Neue Haas Grotesk Text Pro" panose="020B0504020202020204" pitchFamily="34" charset="0"/>
              <a:cs typeface="Helvetica Neue Light"/>
            </a:endParaRPr>
          </a:p>
        </p:txBody>
      </p:sp>
      <p:sp>
        <p:nvSpPr>
          <p:cNvPr id="19" name="TextBox 19"/>
          <p:cNvSpPr txBox="1"/>
          <p:nvPr/>
        </p:nvSpPr>
        <p:spPr>
          <a:xfrm>
            <a:off x="495200" y="9448800"/>
            <a:ext cx="6910516" cy="462852"/>
          </a:xfrm>
          <a:prstGeom prst="rect">
            <a:avLst/>
          </a:prstGeom>
        </p:spPr>
        <p:txBody>
          <a:bodyPr lIns="0" tIns="0" rIns="0" bIns="0" rtlCol="0" anchor="t">
            <a:spAutoFit/>
          </a:bodyPr>
          <a:lstStyle/>
          <a:p>
            <a:pPr>
              <a:lnSpc>
                <a:spcPts val="864"/>
              </a:lnSpc>
              <a:spcBef>
                <a:spcPct val="0"/>
              </a:spcBef>
            </a:pPr>
            <a:r>
              <a:rPr lang="en-US" sz="617" dirty="0">
                <a:solidFill>
                  <a:srgbClr val="6D7276"/>
                </a:solidFill>
                <a:latin typeface="Helvetica Neue LT Std 2"/>
                <a:ea typeface="Helvetica Neue LT Std 2"/>
                <a:cs typeface="Helvetica Neue LT Std 2"/>
                <a:sym typeface="Helvetica Neue LT Std 2"/>
              </a:rPr>
              <a:t>NO WARRANTY OR REPRESENTATION, EXPRESS OR IMPLIED, IS MADE AS TO THE ACCURACY OF THE INFORMATION CONTAINED HEREIN, AND THE SAME IS SUBMITTED SUBJECT TO ERRORS,OMISSIONS, CHANGE OF PRICE, RENTAL OR OTHER CONDITIONS, PRIOR SALE, LEASE OR FINANCING, OR WITHDRAWAL WITHOUT NOTICE, AND OF ANY SPECIAL LISTING CONDITIONS IMPOSED BY OUR PRINCIPALS NO WARRANTIES OR REPRESENTATIONS ARE MADE AS TO THE CONDITION OF THE PROPERTY OR ANY HAZARDS CONTAINED THEREIN ARE ANY TO BE IMPLIED. BROKERS ARE LICENSED IN ILLINOIS AND IOWA. UPDATED: 8/01/22</a:t>
            </a:r>
          </a:p>
        </p:txBody>
      </p:sp>
      <p:sp>
        <p:nvSpPr>
          <p:cNvPr id="20" name="TextBox 20"/>
          <p:cNvSpPr txBox="1"/>
          <p:nvPr/>
        </p:nvSpPr>
        <p:spPr>
          <a:xfrm>
            <a:off x="791503" y="9121922"/>
            <a:ext cx="2256497" cy="138371"/>
          </a:xfrm>
          <a:prstGeom prst="rect">
            <a:avLst/>
          </a:prstGeom>
        </p:spPr>
        <p:txBody>
          <a:bodyPr lIns="0" tIns="0" rIns="0" bIns="0" rtlCol="0" anchor="t">
            <a:spAutoFit/>
          </a:bodyPr>
          <a:lstStyle/>
          <a:p>
            <a:pPr>
              <a:lnSpc>
                <a:spcPts val="1151"/>
              </a:lnSpc>
            </a:pPr>
            <a:r>
              <a:rPr lang="en-US" sz="822" dirty="0">
                <a:latin typeface="Helvetica Neue LT Std 2"/>
                <a:ea typeface="Helvetica Neue LT Std 2"/>
                <a:cs typeface="Helvetica Neue LT Std 2"/>
                <a:sym typeface="Helvetica Neue LT Std 2"/>
              </a:rPr>
              <a:t>5111 Utica Ridge Road | Davenport, Iowa 52807</a:t>
            </a:r>
          </a:p>
        </p:txBody>
      </p:sp>
      <p:sp>
        <p:nvSpPr>
          <p:cNvPr id="21" name="TextBox 21"/>
          <p:cNvSpPr txBox="1"/>
          <p:nvPr/>
        </p:nvSpPr>
        <p:spPr>
          <a:xfrm>
            <a:off x="3782782" y="9124536"/>
            <a:ext cx="830588" cy="142324"/>
          </a:xfrm>
          <a:prstGeom prst="rect">
            <a:avLst/>
          </a:prstGeom>
        </p:spPr>
        <p:txBody>
          <a:bodyPr lIns="0" tIns="0" rIns="0" bIns="0" rtlCol="0" anchor="t">
            <a:spAutoFit/>
          </a:bodyPr>
          <a:lstStyle/>
          <a:p>
            <a:pPr>
              <a:lnSpc>
                <a:spcPts val="1151"/>
              </a:lnSpc>
            </a:pPr>
            <a:r>
              <a:rPr lang="en-US" sz="822" dirty="0">
                <a:latin typeface="Helvetica Neue LT Std 2"/>
                <a:ea typeface="Helvetica Neue LT Std 2"/>
                <a:cs typeface="Helvetica Neue LT Std 2"/>
                <a:sym typeface="Helvetica Neue LT Std 2"/>
              </a:rPr>
              <a:t>563-355-4000</a:t>
            </a:r>
          </a:p>
        </p:txBody>
      </p:sp>
      <p:sp>
        <p:nvSpPr>
          <p:cNvPr id="22" name="TextBox 22"/>
          <p:cNvSpPr txBox="1"/>
          <p:nvPr/>
        </p:nvSpPr>
        <p:spPr>
          <a:xfrm>
            <a:off x="5060406" y="9117922"/>
            <a:ext cx="1016079" cy="142324"/>
          </a:xfrm>
          <a:prstGeom prst="rect">
            <a:avLst/>
          </a:prstGeom>
        </p:spPr>
        <p:txBody>
          <a:bodyPr lIns="0" tIns="0" rIns="0" bIns="0" rtlCol="0" anchor="t">
            <a:spAutoFit/>
          </a:bodyPr>
          <a:lstStyle/>
          <a:p>
            <a:pPr>
              <a:lnSpc>
                <a:spcPts val="1151"/>
              </a:lnSpc>
            </a:pPr>
            <a:r>
              <a:rPr lang="en-US" sz="822" dirty="0">
                <a:latin typeface="Helvetica Neue LT Std 2"/>
                <a:ea typeface="Helvetica Neue LT Std 2"/>
                <a:cs typeface="Helvetica Neue LT Std 2"/>
                <a:sym typeface="Helvetica Neue LT Std 2"/>
              </a:rPr>
              <a:t>ruhlcommercial.com</a:t>
            </a:r>
          </a:p>
        </p:txBody>
      </p:sp>
      <p:grpSp>
        <p:nvGrpSpPr>
          <p:cNvPr id="15" name="Group 4">
            <a:extLst>
              <a:ext uri="{FF2B5EF4-FFF2-40B4-BE49-F238E27FC236}">
                <a16:creationId xmlns:a16="http://schemas.microsoft.com/office/drawing/2014/main" id="{AF1BB59C-E79F-9D7A-1546-E778FFF37C79}"/>
              </a:ext>
            </a:extLst>
          </p:cNvPr>
          <p:cNvGrpSpPr/>
          <p:nvPr/>
        </p:nvGrpSpPr>
        <p:grpSpPr>
          <a:xfrm>
            <a:off x="-1" y="7924800"/>
            <a:ext cx="4038601" cy="1040699"/>
            <a:chOff x="-126612" y="-66675"/>
            <a:chExt cx="2961302" cy="396509"/>
          </a:xfrm>
        </p:grpSpPr>
        <p:sp>
          <p:nvSpPr>
            <p:cNvPr id="18" name="Freeform 5">
              <a:extLst>
                <a:ext uri="{FF2B5EF4-FFF2-40B4-BE49-F238E27FC236}">
                  <a16:creationId xmlns:a16="http://schemas.microsoft.com/office/drawing/2014/main" id="{767BA9C8-36FD-D71C-9B53-21176A25B968}"/>
                </a:ext>
              </a:extLst>
            </p:cNvPr>
            <p:cNvSpPr/>
            <p:nvPr/>
          </p:nvSpPr>
          <p:spPr>
            <a:xfrm>
              <a:off x="-126612" y="0"/>
              <a:ext cx="2961302" cy="329834"/>
            </a:xfrm>
            <a:custGeom>
              <a:avLst/>
              <a:gdLst/>
              <a:ahLst/>
              <a:cxnLst/>
              <a:rect l="l" t="t" r="r" b="b"/>
              <a:pathLst>
                <a:path w="2709333" h="329834">
                  <a:moveTo>
                    <a:pt x="0" y="0"/>
                  </a:moveTo>
                  <a:lnTo>
                    <a:pt x="2709333" y="0"/>
                  </a:lnTo>
                  <a:lnTo>
                    <a:pt x="2709333" y="329834"/>
                  </a:lnTo>
                  <a:lnTo>
                    <a:pt x="0" y="329834"/>
                  </a:lnTo>
                  <a:close/>
                </a:path>
              </a:pathLst>
            </a:custGeom>
            <a:solidFill>
              <a:srgbClr val="E1E1E1"/>
            </a:solidFill>
          </p:spPr>
          <p:txBody>
            <a:bodyPr/>
            <a:lstStyle/>
            <a:p>
              <a:endParaRPr lang="en-US" sz="1693" dirty="0"/>
            </a:p>
          </p:txBody>
        </p:sp>
        <p:sp>
          <p:nvSpPr>
            <p:cNvPr id="23" name="TextBox 6">
              <a:extLst>
                <a:ext uri="{FF2B5EF4-FFF2-40B4-BE49-F238E27FC236}">
                  <a16:creationId xmlns:a16="http://schemas.microsoft.com/office/drawing/2014/main" id="{57C49456-625A-4542-1317-91CBE972EFC7}"/>
                </a:ext>
              </a:extLst>
            </p:cNvPr>
            <p:cNvSpPr txBox="1"/>
            <p:nvPr/>
          </p:nvSpPr>
          <p:spPr>
            <a:xfrm>
              <a:off x="0" y="-66675"/>
              <a:ext cx="2709333" cy="396509"/>
            </a:xfrm>
            <a:prstGeom prst="rect">
              <a:avLst/>
            </a:prstGeom>
          </p:spPr>
          <p:txBody>
            <a:bodyPr lIns="47783" tIns="47783" rIns="47783" bIns="47783" rtlCol="0" anchor="ctr"/>
            <a:lstStyle/>
            <a:p>
              <a:pPr algn="ctr">
                <a:lnSpc>
                  <a:spcPts val="1975"/>
                </a:lnSpc>
                <a:spcBef>
                  <a:spcPct val="0"/>
                </a:spcBef>
              </a:pPr>
              <a:endParaRPr sz="1693"/>
            </a:p>
          </p:txBody>
        </p:sp>
      </p:grpSp>
      <p:grpSp>
        <p:nvGrpSpPr>
          <p:cNvPr id="43" name="Group 6">
            <a:extLst>
              <a:ext uri="{FF2B5EF4-FFF2-40B4-BE49-F238E27FC236}">
                <a16:creationId xmlns:a16="http://schemas.microsoft.com/office/drawing/2014/main" id="{97407BBC-B6CF-AA85-D548-DEED2320BDC7}"/>
              </a:ext>
            </a:extLst>
          </p:cNvPr>
          <p:cNvGrpSpPr/>
          <p:nvPr/>
        </p:nvGrpSpPr>
        <p:grpSpPr>
          <a:xfrm>
            <a:off x="-5039" y="8107132"/>
            <a:ext cx="286267" cy="858367"/>
            <a:chOff x="0" y="0"/>
            <a:chExt cx="99742" cy="329834"/>
          </a:xfrm>
        </p:grpSpPr>
        <p:sp>
          <p:nvSpPr>
            <p:cNvPr id="58" name="Freeform 7">
              <a:extLst>
                <a:ext uri="{FF2B5EF4-FFF2-40B4-BE49-F238E27FC236}">
                  <a16:creationId xmlns:a16="http://schemas.microsoft.com/office/drawing/2014/main" id="{9034220D-87CA-7E47-A788-476E2876A38F}"/>
                </a:ext>
              </a:extLst>
            </p:cNvPr>
            <p:cNvSpPr/>
            <p:nvPr/>
          </p:nvSpPr>
          <p:spPr>
            <a:xfrm>
              <a:off x="0" y="0"/>
              <a:ext cx="99742" cy="329834"/>
            </a:xfrm>
            <a:custGeom>
              <a:avLst/>
              <a:gdLst/>
              <a:ahLst/>
              <a:cxnLst/>
              <a:rect l="l" t="t" r="r" b="b"/>
              <a:pathLst>
                <a:path w="99742" h="329834">
                  <a:moveTo>
                    <a:pt x="0" y="0"/>
                  </a:moveTo>
                  <a:lnTo>
                    <a:pt x="99742" y="0"/>
                  </a:lnTo>
                  <a:lnTo>
                    <a:pt x="99742" y="329834"/>
                  </a:lnTo>
                  <a:lnTo>
                    <a:pt x="0" y="329834"/>
                  </a:lnTo>
                  <a:close/>
                </a:path>
              </a:pathLst>
            </a:custGeom>
            <a:solidFill>
              <a:srgbClr val="D03238"/>
            </a:solidFill>
          </p:spPr>
          <p:txBody>
            <a:bodyPr/>
            <a:lstStyle/>
            <a:p>
              <a:endParaRPr lang="en-US" sz="1851"/>
            </a:p>
          </p:txBody>
        </p:sp>
        <p:sp>
          <p:nvSpPr>
            <p:cNvPr id="59" name="TextBox 8">
              <a:extLst>
                <a:ext uri="{FF2B5EF4-FFF2-40B4-BE49-F238E27FC236}">
                  <a16:creationId xmlns:a16="http://schemas.microsoft.com/office/drawing/2014/main" id="{6B402313-1607-C3F1-779A-4FB92E223EB9}"/>
                </a:ext>
              </a:extLst>
            </p:cNvPr>
            <p:cNvSpPr txBox="1"/>
            <p:nvPr/>
          </p:nvSpPr>
          <p:spPr>
            <a:xfrm>
              <a:off x="0" y="-66675"/>
              <a:ext cx="99742" cy="396509"/>
            </a:xfrm>
            <a:prstGeom prst="rect">
              <a:avLst/>
            </a:prstGeom>
          </p:spPr>
          <p:txBody>
            <a:bodyPr lIns="52251" tIns="52251" rIns="52251" bIns="52251" rtlCol="0" anchor="ctr"/>
            <a:lstStyle/>
            <a:p>
              <a:pPr algn="ctr">
                <a:lnSpc>
                  <a:spcPts val="2160"/>
                </a:lnSpc>
              </a:pPr>
              <a:endParaRPr sz="1851"/>
            </a:p>
          </p:txBody>
        </p:sp>
      </p:grpSp>
      <p:sp>
        <p:nvSpPr>
          <p:cNvPr id="62" name="TextBox 14">
            <a:extLst>
              <a:ext uri="{FF2B5EF4-FFF2-40B4-BE49-F238E27FC236}">
                <a16:creationId xmlns:a16="http://schemas.microsoft.com/office/drawing/2014/main" id="{AD203443-B760-73F2-F91B-6D37EC37EBBE}"/>
              </a:ext>
            </a:extLst>
          </p:cNvPr>
          <p:cNvSpPr txBox="1"/>
          <p:nvPr/>
        </p:nvSpPr>
        <p:spPr>
          <a:xfrm>
            <a:off x="381000" y="8292704"/>
            <a:ext cx="1092084" cy="251212"/>
          </a:xfrm>
          <a:prstGeom prst="rect">
            <a:avLst/>
          </a:prstGeom>
        </p:spPr>
        <p:txBody>
          <a:bodyPr lIns="0" tIns="0" rIns="0" bIns="0" rtlCol="0" anchor="t">
            <a:spAutoFit/>
          </a:bodyPr>
          <a:lstStyle/>
          <a:p>
            <a:pPr>
              <a:lnSpc>
                <a:spcPts val="1008"/>
              </a:lnSpc>
            </a:pPr>
            <a:r>
              <a:rPr lang="en-US" sz="720">
                <a:solidFill>
                  <a:srgbClr val="6D7276"/>
                </a:solidFill>
                <a:latin typeface="Helvetica Neue LT Std 4"/>
                <a:ea typeface="Helvetica Neue LT Std 4"/>
                <a:cs typeface="Helvetica Neue LT Std 4"/>
                <a:sym typeface="Helvetica Neue LT Std 4"/>
              </a:rPr>
              <a:t>For more information,</a:t>
            </a:r>
          </a:p>
          <a:p>
            <a:pPr>
              <a:lnSpc>
                <a:spcPts val="1008"/>
              </a:lnSpc>
            </a:pPr>
            <a:r>
              <a:rPr lang="en-US" sz="720">
                <a:solidFill>
                  <a:srgbClr val="6D7276"/>
                </a:solidFill>
                <a:latin typeface="Helvetica Neue LT Std 4"/>
                <a:ea typeface="Helvetica Neue LT Std 4"/>
                <a:cs typeface="Helvetica Neue LT Std 4"/>
                <a:sym typeface="Helvetica Neue LT Std 4"/>
              </a:rPr>
              <a:t>please contact:</a:t>
            </a:r>
          </a:p>
        </p:txBody>
      </p:sp>
      <p:sp>
        <p:nvSpPr>
          <p:cNvPr id="14" name="TextBox 12">
            <a:extLst>
              <a:ext uri="{FF2B5EF4-FFF2-40B4-BE49-F238E27FC236}">
                <a16:creationId xmlns:a16="http://schemas.microsoft.com/office/drawing/2014/main" id="{BF650C1A-E9DD-D822-7736-C22753F06F9C}"/>
              </a:ext>
            </a:extLst>
          </p:cNvPr>
          <p:cNvSpPr txBox="1"/>
          <p:nvPr/>
        </p:nvSpPr>
        <p:spPr>
          <a:xfrm>
            <a:off x="1934503" y="8134670"/>
            <a:ext cx="2256497" cy="815608"/>
          </a:xfrm>
          <a:prstGeom prst="rect">
            <a:avLst/>
          </a:prstGeom>
        </p:spPr>
        <p:txBody>
          <a:bodyPr wrap="square" lIns="0" tIns="0" rIns="0" bIns="0" rtlCol="0" anchor="t">
            <a:spAutoFit/>
          </a:bodyPr>
          <a:lstStyle/>
          <a:p>
            <a:r>
              <a:rPr lang="en-US" sz="1100" dirty="0">
                <a:solidFill>
                  <a:srgbClr val="D03238"/>
                </a:solidFill>
                <a:latin typeface="Helvetica Neue LT Std 3"/>
                <a:ea typeface="Helvetica Neue LT Std 3"/>
                <a:cs typeface="Helvetica Neue LT Std 3"/>
                <a:sym typeface="Helvetica Neue LT Std 3"/>
              </a:rPr>
              <a:t>RICHARD J. SCHAEFER</a:t>
            </a:r>
          </a:p>
          <a:p>
            <a:r>
              <a:rPr lang="en-US" sz="1050" i="1" dirty="0">
                <a:solidFill>
                  <a:srgbClr val="000000"/>
                </a:solidFill>
                <a:latin typeface="Helvetica Neue LT Std 2"/>
                <a:ea typeface="Helvetica Neue LT Std 2"/>
                <a:cs typeface="Helvetica Neue LT Std 2"/>
                <a:sym typeface="Helvetica Neue LT Std 2"/>
              </a:rPr>
              <a:t>Vice President/Director</a:t>
            </a:r>
          </a:p>
          <a:p>
            <a:r>
              <a:rPr lang="en-US" sz="1000" dirty="0">
                <a:solidFill>
                  <a:srgbClr val="000000"/>
                </a:solidFill>
                <a:latin typeface="Helvetica Neue LT Std 2"/>
                <a:sym typeface="Helvetica Neue LT Std 2"/>
              </a:rPr>
              <a:t>o: 563-823-5127</a:t>
            </a:r>
          </a:p>
          <a:p>
            <a:r>
              <a:rPr lang="en-US" sz="1000" dirty="0">
                <a:solidFill>
                  <a:srgbClr val="000000"/>
                </a:solidFill>
                <a:latin typeface="Helvetica Neue LT Std 2"/>
                <a:sym typeface="Helvetica Neue LT Std 2"/>
              </a:rPr>
              <a:t>c: 563-210-4488</a:t>
            </a:r>
          </a:p>
          <a:p>
            <a:r>
              <a:rPr lang="en-US" sz="1000" dirty="0">
                <a:solidFill>
                  <a:srgbClr val="000000"/>
                </a:solidFill>
                <a:latin typeface="Helvetica Neue LT Std 2"/>
                <a:sym typeface="Helvetica Neue LT Std 2"/>
              </a:rPr>
              <a:t>e: rschaefer@ruhlcommercial.com</a:t>
            </a:r>
            <a:endParaRPr lang="en-US" sz="1000" dirty="0">
              <a:solidFill>
                <a:srgbClr val="000000"/>
              </a:solidFill>
              <a:latin typeface="Helvetica Neue LT Std 2"/>
              <a:sym typeface="Helvetica Neue LT Std 3"/>
            </a:endParaRPr>
          </a:p>
        </p:txBody>
      </p:sp>
      <p:pic>
        <p:nvPicPr>
          <p:cNvPr id="31" name="Picture 30">
            <a:extLst>
              <a:ext uri="{FF2B5EF4-FFF2-40B4-BE49-F238E27FC236}">
                <a16:creationId xmlns:a16="http://schemas.microsoft.com/office/drawing/2014/main" id="{6B40FEED-5C0B-204A-D29D-0FC931D40A1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7030" r="27738"/>
          <a:stretch/>
        </p:blipFill>
        <p:spPr>
          <a:xfrm>
            <a:off x="1329156" y="8133038"/>
            <a:ext cx="553367" cy="815608"/>
          </a:xfrm>
          <a:prstGeom prst="rect">
            <a:avLst/>
          </a:prstGeom>
        </p:spPr>
      </p:pic>
      <p:sp>
        <p:nvSpPr>
          <p:cNvPr id="2" name="Rectangle 1">
            <a:extLst>
              <a:ext uri="{FF2B5EF4-FFF2-40B4-BE49-F238E27FC236}">
                <a16:creationId xmlns:a16="http://schemas.microsoft.com/office/drawing/2014/main" id="{5B0877B2-D1CE-6160-D8FB-EB1EBFCF5F2F}"/>
              </a:ext>
            </a:extLst>
          </p:cNvPr>
          <p:cNvSpPr/>
          <p:nvPr/>
        </p:nvSpPr>
        <p:spPr>
          <a:xfrm>
            <a:off x="0" y="10261"/>
            <a:ext cx="7772400" cy="980339"/>
          </a:xfrm>
          <a:prstGeom prst="rect">
            <a:avLst/>
          </a:prstGeom>
          <a:solidFill>
            <a:schemeClr val="tx1">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0F880411-529D-A5A8-7766-144B589A92AF}"/>
              </a:ext>
            </a:extLst>
          </p:cNvPr>
          <p:cNvSpPr/>
          <p:nvPr/>
        </p:nvSpPr>
        <p:spPr>
          <a:xfrm>
            <a:off x="-55573" y="-76200"/>
            <a:ext cx="3606647" cy="1136094"/>
          </a:xfrm>
          <a:custGeom>
            <a:avLst/>
            <a:gdLst/>
            <a:ahLst/>
            <a:cxnLst/>
            <a:rect l="l" t="t" r="r" b="b"/>
            <a:pathLst>
              <a:path w="3834339" h="1207817">
                <a:moveTo>
                  <a:pt x="0" y="0"/>
                </a:moveTo>
                <a:lnTo>
                  <a:pt x="3834340" y="0"/>
                </a:lnTo>
                <a:lnTo>
                  <a:pt x="3834340" y="1207817"/>
                </a:lnTo>
                <a:lnTo>
                  <a:pt x="0" y="1207817"/>
                </a:lnTo>
                <a:lnTo>
                  <a:pt x="0" y="0"/>
                </a:lnTo>
                <a:close/>
              </a:path>
            </a:pathLst>
          </a:custGeom>
          <a:blipFill>
            <a:blip r:embed="rId9"/>
            <a:stretch>
              <a:fillRect/>
            </a:stretch>
          </a:blipFill>
        </p:spPr>
        <p:txBody>
          <a:bodyPr/>
          <a:lstStyle/>
          <a:p>
            <a:endParaRPr lang="en-US" sz="1693"/>
          </a:p>
        </p:txBody>
      </p:sp>
      <p:graphicFrame>
        <p:nvGraphicFramePr>
          <p:cNvPr id="44" name="Table 4">
            <a:extLst>
              <a:ext uri="{FF2B5EF4-FFF2-40B4-BE49-F238E27FC236}">
                <a16:creationId xmlns:a16="http://schemas.microsoft.com/office/drawing/2014/main" id="{503E8615-5BD9-9A1C-2061-74CBFA421644}"/>
              </a:ext>
            </a:extLst>
          </p:cNvPr>
          <p:cNvGraphicFramePr>
            <a:graphicFrameLocks noGrp="1"/>
          </p:cNvGraphicFramePr>
          <p:nvPr>
            <p:extLst>
              <p:ext uri="{D42A27DB-BD31-4B8C-83A1-F6EECF244321}">
                <p14:modId xmlns:p14="http://schemas.microsoft.com/office/powerpoint/2010/main" val="1144364313"/>
              </p:ext>
            </p:extLst>
          </p:nvPr>
        </p:nvGraphicFramePr>
        <p:xfrm>
          <a:off x="4321853" y="7410796"/>
          <a:ext cx="3218154" cy="1276004"/>
        </p:xfrm>
        <a:graphic>
          <a:graphicData uri="http://schemas.openxmlformats.org/drawingml/2006/table">
            <a:tbl>
              <a:tblPr/>
              <a:tblGrid>
                <a:gridCol w="1634341">
                  <a:extLst>
                    <a:ext uri="{9D8B030D-6E8A-4147-A177-3AD203B41FA5}">
                      <a16:colId xmlns:a16="http://schemas.microsoft.com/office/drawing/2014/main" val="20000"/>
                    </a:ext>
                  </a:extLst>
                </a:gridCol>
                <a:gridCol w="1583813">
                  <a:extLst>
                    <a:ext uri="{9D8B030D-6E8A-4147-A177-3AD203B41FA5}">
                      <a16:colId xmlns:a16="http://schemas.microsoft.com/office/drawing/2014/main" val="20001"/>
                    </a:ext>
                  </a:extLst>
                </a:gridCol>
              </a:tblGrid>
              <a:tr h="388847">
                <a:tc>
                  <a:txBody>
                    <a:bodyPr/>
                    <a:lstStyle/>
                    <a:p>
                      <a:pPr algn="l">
                        <a:lnSpc>
                          <a:spcPts val="1399"/>
                        </a:lnSpc>
                        <a:defRPr/>
                      </a:pPr>
                      <a:r>
                        <a:rPr lang="en-US" sz="2100" dirty="0">
                          <a:solidFill>
                            <a:srgbClr val="D03238"/>
                          </a:solidFill>
                          <a:latin typeface="Helvetica Neue LT Std 4"/>
                          <a:ea typeface="Helvetica Neue LT Std 4"/>
                          <a:cs typeface="Helvetica Neue LT Std 4"/>
                          <a:sym typeface="Helvetica Neue LT Std 4"/>
                        </a:rPr>
                        <a:t>Details</a:t>
                      </a:r>
                      <a:endParaRPr lang="en-US" sz="1100" dirty="0"/>
                    </a:p>
                  </a:txBody>
                  <a:tcPr marL="39190" marR="39190" marT="39190" marB="39190" anchor="b">
                    <a:lnL w="1905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srgbClr val="E1E1E1"/>
                      </a:solidFill>
                      <a:prstDash val="solid"/>
                      <a:round/>
                      <a:headEnd type="none" w="med" len="med"/>
                      <a:tailEnd type="none" w="med" len="med"/>
                    </a:lnB>
                    <a:noFill/>
                  </a:tcPr>
                </a:tc>
                <a:tc>
                  <a:txBody>
                    <a:bodyPr/>
                    <a:lstStyle/>
                    <a:p>
                      <a:pPr algn="r">
                        <a:lnSpc>
                          <a:spcPts val="1399"/>
                        </a:lnSpc>
                      </a:pPr>
                      <a:endParaRPr lang="en-US" sz="1000" dirty="0">
                        <a:solidFill>
                          <a:srgbClr val="D03238"/>
                        </a:solidFill>
                        <a:latin typeface="Helvetica Neue LT Std 2"/>
                        <a:ea typeface="Helvetica Neue LT Std 2"/>
                        <a:cs typeface="Helvetica Neue LT Std 2"/>
                        <a:sym typeface="Helvetica Neue LT Std 2"/>
                      </a:endParaRPr>
                    </a:p>
                  </a:txBody>
                  <a:tcPr marL="39190" marR="39190" marT="39190" marB="39190" anchor="ctr">
                    <a:lnL w="952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srgbClr val="E1E1E1"/>
                      </a:solidFill>
                      <a:prstDash val="solid"/>
                      <a:round/>
                      <a:headEnd type="none" w="med" len="med"/>
                      <a:tailEnd type="none" w="med" len="med"/>
                    </a:lnB>
                    <a:noFill/>
                  </a:tcPr>
                </a:tc>
                <a:extLst>
                  <a:ext uri="{0D108BD9-81ED-4DB2-BD59-A6C34878D82A}">
                    <a16:rowId xmlns:a16="http://schemas.microsoft.com/office/drawing/2014/main" val="797605742"/>
                  </a:ext>
                </a:extLst>
              </a:tr>
              <a:tr h="288297">
                <a:tc>
                  <a:txBody>
                    <a:bodyPr/>
                    <a:lstStyle/>
                    <a:p>
                      <a:pPr algn="l">
                        <a:lnSpc>
                          <a:spcPts val="1399"/>
                        </a:lnSpc>
                        <a:defRPr/>
                      </a:pPr>
                      <a:r>
                        <a:rPr lang="en-US" sz="1000" dirty="0">
                          <a:solidFill>
                            <a:srgbClr val="6D7276"/>
                          </a:solidFill>
                          <a:latin typeface="Helvetica Neue LT Std 1"/>
                          <a:ea typeface="Helvetica Neue LT Std 1"/>
                          <a:cs typeface="Helvetica Neue LT Std 1"/>
                          <a:sym typeface="Helvetica Neue LT Std 1"/>
                        </a:rPr>
                        <a:t>Parcel </a:t>
                      </a:r>
                      <a:endParaRPr lang="en-US" sz="1100" dirty="0"/>
                    </a:p>
                  </a:txBody>
                  <a:tcPr marL="39190" marR="39190" marT="39190" marB="39190" anchor="ctr">
                    <a:lnL w="1905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solidFill>
                      <a:srgbClr val="E1E1E1"/>
                    </a:solidFill>
                  </a:tcPr>
                </a:tc>
                <a:tc>
                  <a:txBody>
                    <a:bodyPr/>
                    <a:lstStyle/>
                    <a:p>
                      <a:pPr algn="r">
                        <a:lnSpc>
                          <a:spcPts val="1399"/>
                        </a:lnSpc>
                        <a:defRPr/>
                      </a:pPr>
                      <a:r>
                        <a:rPr lang="en-US" sz="1000" kern="1200" dirty="0">
                          <a:solidFill>
                            <a:srgbClr val="D03238"/>
                          </a:solidFill>
                          <a:latin typeface="Helvetica Neue LT Std 2"/>
                        </a:rPr>
                        <a:t>842633001</a:t>
                      </a:r>
                    </a:p>
                  </a:txBody>
                  <a:tcPr marL="39190" marR="39190" marT="39190" marB="39190" anchor="ctr">
                    <a:lnL w="952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solidFill>
                      <a:srgbClr val="E1E1E1"/>
                    </a:solidFill>
                  </a:tcPr>
                </a:tc>
                <a:extLst>
                  <a:ext uri="{0D108BD9-81ED-4DB2-BD59-A6C34878D82A}">
                    <a16:rowId xmlns:a16="http://schemas.microsoft.com/office/drawing/2014/main" val="3526223764"/>
                  </a:ext>
                </a:extLst>
              </a:tr>
              <a:tr h="314882">
                <a:tc>
                  <a:txBody>
                    <a:bodyPr/>
                    <a:lstStyle/>
                    <a:p>
                      <a:pPr algn="l">
                        <a:lnSpc>
                          <a:spcPts val="1399"/>
                        </a:lnSpc>
                        <a:defRPr/>
                      </a:pPr>
                      <a:r>
                        <a:rPr lang="en-US" sz="1000" dirty="0">
                          <a:solidFill>
                            <a:srgbClr val="6D7276"/>
                          </a:solidFill>
                          <a:latin typeface="Helvetica Neue LT Std 1"/>
                          <a:ea typeface="Helvetica Neue LT Std 1"/>
                          <a:cs typeface="Helvetica Neue LT Std 1"/>
                          <a:sym typeface="Helvetica Neue LT Std 1"/>
                        </a:rPr>
                        <a:t>Zoning </a:t>
                      </a:r>
                      <a:endParaRPr lang="en-US" sz="1100" dirty="0"/>
                    </a:p>
                  </a:txBody>
                  <a:tcPr marL="39190" marR="39190" marT="39190" marB="39190" anchor="ctr">
                    <a:lnL w="1905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solidFill>
                      <a:schemeClr val="bg1"/>
                    </a:solidFill>
                  </a:tcPr>
                </a:tc>
                <a:tc>
                  <a:txBody>
                    <a:bodyPr/>
                    <a:lstStyle/>
                    <a:p>
                      <a:pPr algn="r">
                        <a:lnSpc>
                          <a:spcPts val="1399"/>
                        </a:lnSpc>
                        <a:defRPr/>
                      </a:pPr>
                      <a:r>
                        <a:rPr lang="en-US" sz="1000" dirty="0">
                          <a:solidFill>
                            <a:srgbClr val="D03238"/>
                          </a:solidFill>
                          <a:latin typeface="Helvetica Neue LT Std 2"/>
                          <a:ea typeface="Helvetica Neue LT Std 2"/>
                          <a:cs typeface="Helvetica Neue LT Std 2"/>
                          <a:sym typeface="Helvetica Neue LT Std 2"/>
                        </a:rPr>
                        <a:t>M-1</a:t>
                      </a:r>
                      <a:endParaRPr lang="en-US" sz="1100" dirty="0"/>
                    </a:p>
                  </a:txBody>
                  <a:tcPr marL="39190" marR="39190" marT="39190" marB="39190" anchor="ctr">
                    <a:lnL w="952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3978">
                <a:tc>
                  <a:txBody>
                    <a:bodyPr/>
                    <a:lstStyle/>
                    <a:p>
                      <a:pPr algn="l">
                        <a:lnSpc>
                          <a:spcPts val="1399"/>
                        </a:lnSpc>
                        <a:defRPr/>
                      </a:pPr>
                      <a:r>
                        <a:rPr lang="en-US" sz="1000" dirty="0">
                          <a:solidFill>
                            <a:srgbClr val="6D7276"/>
                          </a:solidFill>
                          <a:latin typeface="Helvetica Neue LT Std 1"/>
                          <a:sym typeface="Helvetica Neue LT Std 1"/>
                        </a:rPr>
                        <a:t>Year Built</a:t>
                      </a:r>
                      <a:endParaRPr lang="en-US" sz="1100" dirty="0"/>
                    </a:p>
                  </a:txBody>
                  <a:tcPr marL="39190" marR="39190" marT="39190" marB="391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solidFill>
                      <a:srgbClr val="E1E1E1"/>
                    </a:solidFill>
                  </a:tcPr>
                </a:tc>
                <a:tc>
                  <a:txBody>
                    <a:bodyPr/>
                    <a:lstStyle/>
                    <a:p>
                      <a:pPr algn="r">
                        <a:lnSpc>
                          <a:spcPts val="1399"/>
                        </a:lnSpc>
                        <a:defRPr/>
                      </a:pPr>
                      <a:r>
                        <a:rPr lang="en-US" sz="1000" dirty="0">
                          <a:solidFill>
                            <a:srgbClr val="D03238"/>
                          </a:solidFill>
                          <a:latin typeface="Helvetica Neue LT Std 2"/>
                          <a:ea typeface="Helvetica Neue LT Std 2"/>
                          <a:cs typeface="Helvetica Neue LT Std 2"/>
                          <a:sym typeface="Helvetica Neue LT Std 2"/>
                        </a:rPr>
                        <a:t>1968</a:t>
                      </a:r>
                      <a:endParaRPr lang="en-US" sz="1100" dirty="0"/>
                    </a:p>
                  </a:txBody>
                  <a:tcPr marL="39190" marR="39190" marT="39190" marB="39190" anchor="ctr">
                    <a:lnL w="952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solidFill>
                      <a:srgbClr val="E1E1E1"/>
                    </a:solidFill>
                  </a:tcPr>
                </a:tc>
                <a:extLst>
                  <a:ext uri="{0D108BD9-81ED-4DB2-BD59-A6C34878D82A}">
                    <a16:rowId xmlns:a16="http://schemas.microsoft.com/office/drawing/2014/main" val="10001"/>
                  </a:ext>
                </a:extLst>
              </a:tr>
            </a:tbl>
          </a:graphicData>
        </a:graphic>
      </p:graphicFrame>
      <p:sp>
        <p:nvSpPr>
          <p:cNvPr id="45" name="TextBox 24">
            <a:extLst>
              <a:ext uri="{FF2B5EF4-FFF2-40B4-BE49-F238E27FC236}">
                <a16:creationId xmlns:a16="http://schemas.microsoft.com/office/drawing/2014/main" id="{637AC31B-AB14-99B4-634C-FE386E7AE27B}"/>
              </a:ext>
            </a:extLst>
          </p:cNvPr>
          <p:cNvSpPr txBox="1"/>
          <p:nvPr/>
        </p:nvSpPr>
        <p:spPr>
          <a:xfrm>
            <a:off x="4290729" y="4206230"/>
            <a:ext cx="3481671" cy="1051570"/>
          </a:xfrm>
          <a:prstGeom prst="rect">
            <a:avLst/>
          </a:prstGeom>
        </p:spPr>
        <p:txBody>
          <a:bodyPr wrap="square" lIns="0" tIns="0" rIns="0" bIns="0" rtlCol="0" anchor="t">
            <a:spAutoFit/>
          </a:bodyPr>
          <a:lstStyle/>
          <a:p>
            <a:pPr>
              <a:lnSpc>
                <a:spcPts val="4113"/>
              </a:lnSpc>
            </a:pPr>
            <a:r>
              <a:rPr lang="en-US" sz="3703" dirty="0">
                <a:solidFill>
                  <a:srgbClr val="000000"/>
                </a:solidFill>
                <a:latin typeface="Centennial LT Std"/>
                <a:ea typeface="Centennial LT Std"/>
                <a:cs typeface="Centennial LT Std"/>
                <a:sym typeface="Centennial LT Std"/>
              </a:rPr>
              <a:t>Manufacturing</a:t>
            </a:r>
          </a:p>
          <a:p>
            <a:pPr>
              <a:lnSpc>
                <a:spcPts val="4113"/>
              </a:lnSpc>
            </a:pPr>
            <a:r>
              <a:rPr lang="en-US" sz="3703" dirty="0">
                <a:solidFill>
                  <a:srgbClr val="000000"/>
                </a:solidFill>
                <a:latin typeface="Centennial LT Std"/>
                <a:ea typeface="Centennial LT Std"/>
                <a:cs typeface="Centennial LT Std"/>
                <a:sym typeface="Centennial LT Std"/>
              </a:rPr>
              <a:t>Facility (Heavy)</a:t>
            </a:r>
          </a:p>
        </p:txBody>
      </p:sp>
      <p:sp>
        <p:nvSpPr>
          <p:cNvPr id="46" name="TextBox 25">
            <a:extLst>
              <a:ext uri="{FF2B5EF4-FFF2-40B4-BE49-F238E27FC236}">
                <a16:creationId xmlns:a16="http://schemas.microsoft.com/office/drawing/2014/main" id="{74A66416-B053-0CF4-5DCF-92B94B902165}"/>
              </a:ext>
            </a:extLst>
          </p:cNvPr>
          <p:cNvSpPr txBox="1"/>
          <p:nvPr/>
        </p:nvSpPr>
        <p:spPr>
          <a:xfrm>
            <a:off x="4321853" y="5334000"/>
            <a:ext cx="3269629" cy="488980"/>
          </a:xfrm>
          <a:prstGeom prst="rect">
            <a:avLst/>
          </a:prstGeom>
        </p:spPr>
        <p:txBody>
          <a:bodyPr wrap="square" lIns="0" tIns="0" rIns="0" bIns="0" rtlCol="0" anchor="t">
            <a:spAutoFit/>
          </a:bodyPr>
          <a:lstStyle/>
          <a:p>
            <a:pPr>
              <a:lnSpc>
                <a:spcPts val="2015"/>
              </a:lnSpc>
            </a:pPr>
            <a:r>
              <a:rPr lang="en-US" sz="1439" b="1" spc="110" dirty="0">
                <a:solidFill>
                  <a:srgbClr val="000000"/>
                </a:solidFill>
                <a:latin typeface="Helvetica Neue LT Std 2"/>
                <a:ea typeface="Helvetica Neue LT Std 2"/>
                <a:cs typeface="Helvetica Neue LT Std 2"/>
                <a:sym typeface="Helvetica Neue LT Std 2"/>
              </a:rPr>
              <a:t>200 S. Bellingham Rd., Bldg. 1</a:t>
            </a:r>
          </a:p>
          <a:p>
            <a:pPr>
              <a:lnSpc>
                <a:spcPts val="2015"/>
              </a:lnSpc>
            </a:pPr>
            <a:r>
              <a:rPr lang="en-US" sz="1439" b="1" spc="110" dirty="0">
                <a:solidFill>
                  <a:srgbClr val="000000"/>
                </a:solidFill>
                <a:latin typeface="Helvetica Neue LT Std 2"/>
                <a:ea typeface="Helvetica Neue LT Std 2"/>
                <a:cs typeface="Helvetica Neue LT Std 2"/>
                <a:sym typeface="Helvetica Neue LT Std 2"/>
              </a:rPr>
              <a:t>Riverdale, IA  52722</a:t>
            </a:r>
          </a:p>
        </p:txBody>
      </p:sp>
      <p:graphicFrame>
        <p:nvGraphicFramePr>
          <p:cNvPr id="47" name="Table 12">
            <a:extLst>
              <a:ext uri="{FF2B5EF4-FFF2-40B4-BE49-F238E27FC236}">
                <a16:creationId xmlns:a16="http://schemas.microsoft.com/office/drawing/2014/main" id="{B835035F-3CE4-DC5C-0CC2-0BD5EBE44243}"/>
              </a:ext>
            </a:extLst>
          </p:cNvPr>
          <p:cNvGraphicFramePr>
            <a:graphicFrameLocks noGrp="1"/>
          </p:cNvGraphicFramePr>
          <p:nvPr>
            <p:extLst>
              <p:ext uri="{D42A27DB-BD31-4B8C-83A1-F6EECF244321}">
                <p14:modId xmlns:p14="http://schemas.microsoft.com/office/powerpoint/2010/main" val="3447137547"/>
              </p:ext>
            </p:extLst>
          </p:nvPr>
        </p:nvGraphicFramePr>
        <p:xfrm>
          <a:off x="4321853" y="5961144"/>
          <a:ext cx="3218154" cy="1354056"/>
        </p:xfrm>
        <a:graphic>
          <a:graphicData uri="http://schemas.openxmlformats.org/drawingml/2006/table">
            <a:tbl>
              <a:tblPr/>
              <a:tblGrid>
                <a:gridCol w="1661514">
                  <a:extLst>
                    <a:ext uri="{9D8B030D-6E8A-4147-A177-3AD203B41FA5}">
                      <a16:colId xmlns:a16="http://schemas.microsoft.com/office/drawing/2014/main" val="20000"/>
                    </a:ext>
                  </a:extLst>
                </a:gridCol>
                <a:gridCol w="1556640">
                  <a:extLst>
                    <a:ext uri="{9D8B030D-6E8A-4147-A177-3AD203B41FA5}">
                      <a16:colId xmlns:a16="http://schemas.microsoft.com/office/drawing/2014/main" val="20001"/>
                    </a:ext>
                  </a:extLst>
                </a:gridCol>
              </a:tblGrid>
              <a:tr h="676003">
                <a:tc>
                  <a:txBody>
                    <a:bodyPr/>
                    <a:lstStyle/>
                    <a:p>
                      <a:pPr algn="just">
                        <a:lnSpc>
                          <a:spcPts val="2239"/>
                        </a:lnSpc>
                        <a:defRPr/>
                      </a:pPr>
                      <a:r>
                        <a:rPr lang="en-US" sz="1600" spc="159" dirty="0">
                          <a:solidFill>
                            <a:srgbClr val="FFFFFF"/>
                          </a:solidFill>
                          <a:latin typeface="Helvetica Neue LT Std 3"/>
                          <a:ea typeface="Helvetica Neue LT Std 3"/>
                          <a:cs typeface="Helvetica Neue LT Std 3"/>
                          <a:sym typeface="Helvetica Neue LT Std 3"/>
                        </a:rPr>
                        <a:t>FOR </a:t>
                      </a:r>
                    </a:p>
                    <a:p>
                      <a:pPr algn="just">
                        <a:lnSpc>
                          <a:spcPts val="2239"/>
                        </a:lnSpc>
                        <a:defRPr/>
                      </a:pPr>
                      <a:r>
                        <a:rPr lang="en-US" sz="1600" spc="159" dirty="0">
                          <a:solidFill>
                            <a:srgbClr val="FFFFFF"/>
                          </a:solidFill>
                          <a:latin typeface="Helvetica Neue LT Std 3"/>
                          <a:ea typeface="Helvetica Neue LT Std 3"/>
                          <a:cs typeface="Helvetica Neue LT Std 3"/>
                          <a:sym typeface="Helvetica Neue LT Std 3"/>
                        </a:rPr>
                        <a:t>SUB-LEASE</a:t>
                      </a:r>
                      <a:endParaRPr lang="en-US" sz="1100" dirty="0"/>
                    </a:p>
                  </a:txBody>
                  <a:tcPr marL="146957" marR="146957" marT="146957" marB="146957"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D03238"/>
                    </a:solidFill>
                  </a:tcPr>
                </a:tc>
                <a:tc>
                  <a:txBody>
                    <a:bodyPr/>
                    <a:lstStyle/>
                    <a:p>
                      <a:pPr algn="r">
                        <a:lnSpc>
                          <a:spcPts val="2800"/>
                        </a:lnSpc>
                        <a:defRPr/>
                      </a:pPr>
                      <a:r>
                        <a:rPr lang="en-US" sz="2100" baseline="30000" dirty="0">
                          <a:solidFill>
                            <a:srgbClr val="FFFFFF"/>
                          </a:solidFill>
                          <a:latin typeface="Helvetica Neue LT Std 2"/>
                          <a:ea typeface="Helvetica Neue LT Std 2"/>
                          <a:cs typeface="Helvetica Neue LT Std 2"/>
                          <a:sym typeface="Helvetica Neue LT Std 2"/>
                        </a:rPr>
                        <a:t>$</a:t>
                      </a:r>
                      <a:r>
                        <a:rPr lang="en-US" sz="2100" dirty="0">
                          <a:solidFill>
                            <a:srgbClr val="FFFFFF"/>
                          </a:solidFill>
                          <a:latin typeface="Helvetica Neue LT Std 2"/>
                          <a:ea typeface="Helvetica Neue LT Std 2"/>
                          <a:cs typeface="Helvetica Neue LT Std 2"/>
                          <a:sym typeface="Helvetica Neue LT Std 2"/>
                        </a:rPr>
                        <a:t>6.50 </a:t>
                      </a:r>
                      <a:r>
                        <a:rPr lang="en-US" sz="700" dirty="0">
                          <a:solidFill>
                            <a:srgbClr val="FFFFFF"/>
                          </a:solidFill>
                          <a:latin typeface="Helvetica Neue LT Std 2"/>
                          <a:ea typeface="Helvetica Neue LT Std 2"/>
                          <a:cs typeface="Helvetica Neue LT Std 2"/>
                          <a:sym typeface="Helvetica Neue LT Std 2"/>
                        </a:rPr>
                        <a:t>PSF NNN</a:t>
                      </a:r>
                      <a:endParaRPr lang="en-US" sz="1100" dirty="0"/>
                    </a:p>
                  </a:txBody>
                  <a:tcPr marL="146957" marR="146957" marT="146957" marB="146957"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D03238"/>
                    </a:solidFill>
                  </a:tcPr>
                </a:tc>
                <a:extLst>
                  <a:ext uri="{0D108BD9-81ED-4DB2-BD59-A6C34878D82A}">
                    <a16:rowId xmlns:a16="http://schemas.microsoft.com/office/drawing/2014/main" val="10000"/>
                  </a:ext>
                </a:extLst>
              </a:tr>
              <a:tr h="519249">
                <a:tc>
                  <a:txBody>
                    <a:bodyPr/>
                    <a:lstStyle/>
                    <a:p>
                      <a:pPr algn="l">
                        <a:lnSpc>
                          <a:spcPts val="1260"/>
                        </a:lnSpc>
                        <a:defRPr/>
                      </a:pPr>
                      <a:r>
                        <a:rPr lang="en-US" sz="1100" spc="89" dirty="0">
                          <a:solidFill>
                            <a:srgbClr val="000000"/>
                          </a:solidFill>
                          <a:latin typeface="Helvetica Neue LT Std 3"/>
                          <a:ea typeface="Helvetica Neue LT Std 3"/>
                          <a:cs typeface="Helvetica Neue LT Std 3"/>
                          <a:sym typeface="Helvetica Neue LT Std 3"/>
                        </a:rPr>
                        <a:t>BUILDING SIZE</a:t>
                      </a:r>
                      <a:endParaRPr lang="en-US" sz="1600" dirty="0"/>
                    </a:p>
                  </a:txBody>
                  <a:tcPr marL="146957" marR="146957" marT="146957" marB="146957"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E1E1E1"/>
                    </a:solidFill>
                  </a:tcPr>
                </a:tc>
                <a:tc>
                  <a:txBody>
                    <a:bodyPr/>
                    <a:lstStyle/>
                    <a:p>
                      <a:pPr algn="r">
                        <a:lnSpc>
                          <a:spcPts val="1679"/>
                        </a:lnSpc>
                        <a:defRPr/>
                      </a:pPr>
                      <a:r>
                        <a:rPr lang="en-US" sz="1200" dirty="0">
                          <a:solidFill>
                            <a:srgbClr val="000000"/>
                          </a:solidFill>
                          <a:latin typeface="Helvetica Neue LT Std 3"/>
                          <a:ea typeface="Helvetica Neue LT Std 3"/>
                          <a:cs typeface="Helvetica Neue LT Std 3"/>
                          <a:sym typeface="Helvetica Neue LT Std 3"/>
                        </a:rPr>
                        <a:t>25,260 SF</a:t>
                      </a:r>
                      <a:endParaRPr lang="en-US" sz="1100" b="0" dirty="0">
                        <a:latin typeface="Helvetica" pitchFamily="2" charset="0"/>
                      </a:endParaRPr>
                    </a:p>
                  </a:txBody>
                  <a:tcPr marL="146957" marR="146957" marT="146957" marB="146957"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E1E1E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3"/>
          <p:cNvGrpSpPr/>
          <p:nvPr/>
        </p:nvGrpSpPr>
        <p:grpSpPr>
          <a:xfrm>
            <a:off x="4769273" y="292999"/>
            <a:ext cx="2378713" cy="653071"/>
            <a:chOff x="0" y="-57150"/>
            <a:chExt cx="3371845" cy="925731"/>
          </a:xfrm>
        </p:grpSpPr>
        <p:sp>
          <p:nvSpPr>
            <p:cNvPr id="14" name="TextBox 14"/>
            <p:cNvSpPr txBox="1"/>
            <p:nvPr/>
          </p:nvSpPr>
          <p:spPr>
            <a:xfrm>
              <a:off x="0" y="282609"/>
              <a:ext cx="3364774" cy="585972"/>
            </a:xfrm>
            <a:prstGeom prst="rect">
              <a:avLst/>
            </a:prstGeom>
          </p:spPr>
          <p:txBody>
            <a:bodyPr lIns="0" tIns="0" rIns="0" bIns="0" rtlCol="0" anchor="t">
              <a:spAutoFit/>
            </a:bodyPr>
            <a:lstStyle/>
            <a:p>
              <a:pPr algn="r">
                <a:lnSpc>
                  <a:spcPts val="1655"/>
                </a:lnSpc>
              </a:pPr>
              <a:r>
                <a:rPr lang="en-US" sz="1100" dirty="0">
                  <a:latin typeface="Helvetica Neue LT Std 3" panose="020B0604020202020204" charset="0"/>
                  <a:sym typeface="Helvetica Neue LT Std 2"/>
                </a:rPr>
                <a:t>25,260 SF</a:t>
              </a:r>
            </a:p>
            <a:p>
              <a:pPr algn="r">
                <a:lnSpc>
                  <a:spcPts val="1655"/>
                </a:lnSpc>
              </a:pPr>
              <a:r>
                <a:rPr lang="en-US" sz="1100" dirty="0">
                  <a:latin typeface="Helvetica Neue LT Std 3" panose="020B0604020202020204" charset="0"/>
                  <a:sym typeface="Helvetica Neue LT Std 2"/>
                </a:rPr>
                <a:t>Heavy Manufacturing Facility</a:t>
              </a:r>
            </a:p>
          </p:txBody>
        </p:sp>
        <p:sp>
          <p:nvSpPr>
            <p:cNvPr id="15" name="TextBox 15"/>
            <p:cNvSpPr txBox="1"/>
            <p:nvPr/>
          </p:nvSpPr>
          <p:spPr>
            <a:xfrm>
              <a:off x="0" y="-57150"/>
              <a:ext cx="3371845" cy="309028"/>
            </a:xfrm>
            <a:prstGeom prst="rect">
              <a:avLst/>
            </a:prstGeom>
          </p:spPr>
          <p:txBody>
            <a:bodyPr lIns="0" tIns="0" rIns="0" bIns="0" rtlCol="0" anchor="t">
              <a:spAutoFit/>
            </a:bodyPr>
            <a:lstStyle/>
            <a:p>
              <a:pPr algn="r">
                <a:lnSpc>
                  <a:spcPts val="1711"/>
                </a:lnSpc>
              </a:pPr>
              <a:r>
                <a:rPr lang="en-US" sz="1600" dirty="0">
                  <a:solidFill>
                    <a:srgbClr val="000000"/>
                  </a:solidFill>
                  <a:latin typeface="Helvetica Neue LT Std 1"/>
                  <a:ea typeface="Helvetica Neue LT Std 1"/>
                  <a:cs typeface="Helvetica Neue LT Std 1"/>
                  <a:sym typeface="Helvetica Neue LT Std 1"/>
                </a:rPr>
                <a:t>For Sub-Lease</a:t>
              </a:r>
            </a:p>
          </p:txBody>
        </p:sp>
      </p:grpSp>
      <p:grpSp>
        <p:nvGrpSpPr>
          <p:cNvPr id="27" name="Group 27"/>
          <p:cNvGrpSpPr/>
          <p:nvPr/>
        </p:nvGrpSpPr>
        <p:grpSpPr>
          <a:xfrm>
            <a:off x="0" y="9267244"/>
            <a:ext cx="7772400" cy="333956"/>
            <a:chOff x="0" y="0"/>
            <a:chExt cx="2709333" cy="127238"/>
          </a:xfrm>
        </p:grpSpPr>
        <p:sp>
          <p:nvSpPr>
            <p:cNvPr id="28" name="Freeform 28"/>
            <p:cNvSpPr/>
            <p:nvPr/>
          </p:nvSpPr>
          <p:spPr>
            <a:xfrm>
              <a:off x="0" y="0"/>
              <a:ext cx="2709333" cy="127238"/>
            </a:xfrm>
            <a:custGeom>
              <a:avLst/>
              <a:gdLst/>
              <a:ahLst/>
              <a:cxnLst/>
              <a:rect l="l" t="t" r="r" b="b"/>
              <a:pathLst>
                <a:path w="2709333" h="127238">
                  <a:moveTo>
                    <a:pt x="0" y="0"/>
                  </a:moveTo>
                  <a:lnTo>
                    <a:pt x="2709333" y="0"/>
                  </a:lnTo>
                  <a:lnTo>
                    <a:pt x="2709333" y="127238"/>
                  </a:lnTo>
                  <a:lnTo>
                    <a:pt x="0" y="127238"/>
                  </a:lnTo>
                  <a:close/>
                </a:path>
              </a:pathLst>
            </a:custGeom>
            <a:solidFill>
              <a:srgbClr val="E1E1E1"/>
            </a:solidFill>
          </p:spPr>
          <p:txBody>
            <a:bodyPr/>
            <a:lstStyle/>
            <a:p>
              <a:endParaRPr lang="en-US" sz="1693" dirty="0"/>
            </a:p>
          </p:txBody>
        </p:sp>
        <p:sp>
          <p:nvSpPr>
            <p:cNvPr id="29" name="TextBox 29"/>
            <p:cNvSpPr txBox="1"/>
            <p:nvPr/>
          </p:nvSpPr>
          <p:spPr>
            <a:xfrm>
              <a:off x="0" y="-38100"/>
              <a:ext cx="2709333" cy="165338"/>
            </a:xfrm>
            <a:prstGeom prst="rect">
              <a:avLst/>
            </a:prstGeom>
          </p:spPr>
          <p:txBody>
            <a:bodyPr lIns="47783" tIns="47783" rIns="47783" bIns="47783" rtlCol="0" anchor="ctr"/>
            <a:lstStyle/>
            <a:p>
              <a:pPr algn="ctr">
                <a:lnSpc>
                  <a:spcPts val="1185"/>
                </a:lnSpc>
              </a:pPr>
              <a:endParaRPr sz="1693"/>
            </a:p>
          </p:txBody>
        </p:sp>
      </p:grpSp>
      <p:sp>
        <p:nvSpPr>
          <p:cNvPr id="30" name="Freeform 30"/>
          <p:cNvSpPr/>
          <p:nvPr/>
        </p:nvSpPr>
        <p:spPr>
          <a:xfrm>
            <a:off x="879088" y="9357184"/>
            <a:ext cx="139548" cy="139548"/>
          </a:xfrm>
          <a:custGeom>
            <a:avLst/>
            <a:gdLst/>
            <a:ahLst/>
            <a:cxnLst/>
            <a:rect l="l" t="t" r="r" b="b"/>
            <a:pathLst>
              <a:path w="148358" h="148358">
                <a:moveTo>
                  <a:pt x="0" y="0"/>
                </a:moveTo>
                <a:lnTo>
                  <a:pt x="148357" y="0"/>
                </a:lnTo>
                <a:lnTo>
                  <a:pt x="148357" y="148358"/>
                </a:lnTo>
                <a:lnTo>
                  <a:pt x="0" y="148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693"/>
          </a:p>
        </p:txBody>
      </p:sp>
      <p:sp>
        <p:nvSpPr>
          <p:cNvPr id="31" name="Freeform 31"/>
          <p:cNvSpPr/>
          <p:nvPr/>
        </p:nvSpPr>
        <p:spPr>
          <a:xfrm>
            <a:off x="3591458" y="9370708"/>
            <a:ext cx="140552" cy="140552"/>
          </a:xfrm>
          <a:custGeom>
            <a:avLst/>
            <a:gdLst/>
            <a:ahLst/>
            <a:cxnLst/>
            <a:rect l="l" t="t" r="r" b="b"/>
            <a:pathLst>
              <a:path w="149425" h="149425">
                <a:moveTo>
                  <a:pt x="0" y="0"/>
                </a:moveTo>
                <a:lnTo>
                  <a:pt x="149425" y="0"/>
                </a:lnTo>
                <a:lnTo>
                  <a:pt x="149425" y="149425"/>
                </a:lnTo>
                <a:lnTo>
                  <a:pt x="0" y="1494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693"/>
          </a:p>
        </p:txBody>
      </p:sp>
      <p:sp>
        <p:nvSpPr>
          <p:cNvPr id="32" name="Freeform 32"/>
          <p:cNvSpPr/>
          <p:nvPr/>
        </p:nvSpPr>
        <p:spPr>
          <a:xfrm>
            <a:off x="4769274" y="9370708"/>
            <a:ext cx="140552" cy="140552"/>
          </a:xfrm>
          <a:custGeom>
            <a:avLst/>
            <a:gdLst/>
            <a:ahLst/>
            <a:cxnLst/>
            <a:rect l="l" t="t" r="r" b="b"/>
            <a:pathLst>
              <a:path w="149425" h="149425">
                <a:moveTo>
                  <a:pt x="0" y="0"/>
                </a:moveTo>
                <a:lnTo>
                  <a:pt x="149424" y="0"/>
                </a:lnTo>
                <a:lnTo>
                  <a:pt x="149424" y="149425"/>
                </a:lnTo>
                <a:lnTo>
                  <a:pt x="0" y="149425"/>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sz="1693"/>
          </a:p>
        </p:txBody>
      </p:sp>
      <p:sp>
        <p:nvSpPr>
          <p:cNvPr id="33" name="Freeform 33"/>
          <p:cNvSpPr/>
          <p:nvPr/>
        </p:nvSpPr>
        <p:spPr>
          <a:xfrm>
            <a:off x="6001974" y="9287545"/>
            <a:ext cx="1020514" cy="238657"/>
          </a:xfrm>
          <a:custGeom>
            <a:avLst/>
            <a:gdLst/>
            <a:ahLst/>
            <a:cxnLst/>
            <a:rect l="l" t="t" r="r" b="b"/>
            <a:pathLst>
              <a:path w="1084940" h="253724">
                <a:moveTo>
                  <a:pt x="0" y="0"/>
                </a:moveTo>
                <a:lnTo>
                  <a:pt x="1084940" y="0"/>
                </a:lnTo>
                <a:lnTo>
                  <a:pt x="1084940" y="253724"/>
                </a:lnTo>
                <a:lnTo>
                  <a:pt x="0" y="253724"/>
                </a:lnTo>
                <a:lnTo>
                  <a:pt x="0" y="0"/>
                </a:lnTo>
                <a:close/>
              </a:path>
            </a:pathLst>
          </a:custGeom>
          <a:blipFill>
            <a:blip r:embed="rId8"/>
            <a:stretch>
              <a:fillRect t="-91957" b="-128747"/>
            </a:stretch>
          </a:blipFill>
        </p:spPr>
        <p:txBody>
          <a:bodyPr/>
          <a:lstStyle/>
          <a:p>
            <a:endParaRPr lang="en-US" sz="1693"/>
          </a:p>
        </p:txBody>
      </p:sp>
      <p:sp>
        <p:nvSpPr>
          <p:cNvPr id="34" name="TextBox 34"/>
          <p:cNvSpPr txBox="1"/>
          <p:nvPr/>
        </p:nvSpPr>
        <p:spPr>
          <a:xfrm>
            <a:off x="1090311" y="9356483"/>
            <a:ext cx="2063543" cy="126766"/>
          </a:xfrm>
          <a:prstGeom prst="rect">
            <a:avLst/>
          </a:prstGeom>
        </p:spPr>
        <p:txBody>
          <a:bodyPr lIns="0" tIns="0" rIns="0" bIns="0" rtlCol="0" anchor="t">
            <a:spAutoFit/>
          </a:bodyPr>
          <a:lstStyle/>
          <a:p>
            <a:pPr>
              <a:lnSpc>
                <a:spcPts val="1053"/>
              </a:lnSpc>
            </a:pPr>
            <a:r>
              <a:rPr lang="en-US" sz="752">
                <a:solidFill>
                  <a:srgbClr val="000000"/>
                </a:solidFill>
                <a:latin typeface="Helvetica Neue LT Std 2"/>
                <a:ea typeface="Helvetica Neue LT Std 2"/>
                <a:cs typeface="Helvetica Neue LT Std 2"/>
                <a:sym typeface="Helvetica Neue LT Std 2"/>
              </a:rPr>
              <a:t>5111 Utica Ridge Road | Davenport, Iowa 52807</a:t>
            </a:r>
          </a:p>
        </p:txBody>
      </p:sp>
      <p:sp>
        <p:nvSpPr>
          <p:cNvPr id="35" name="TextBox 35"/>
          <p:cNvSpPr txBox="1"/>
          <p:nvPr/>
        </p:nvSpPr>
        <p:spPr>
          <a:xfrm>
            <a:off x="3789832" y="9367112"/>
            <a:ext cx="759564" cy="126766"/>
          </a:xfrm>
          <a:prstGeom prst="rect">
            <a:avLst/>
          </a:prstGeom>
        </p:spPr>
        <p:txBody>
          <a:bodyPr lIns="0" tIns="0" rIns="0" bIns="0" rtlCol="0" anchor="t">
            <a:spAutoFit/>
          </a:bodyPr>
          <a:lstStyle/>
          <a:p>
            <a:pPr>
              <a:lnSpc>
                <a:spcPts val="1053"/>
              </a:lnSpc>
            </a:pPr>
            <a:r>
              <a:rPr lang="en-US" sz="752" dirty="0">
                <a:solidFill>
                  <a:srgbClr val="000000"/>
                </a:solidFill>
                <a:latin typeface="Helvetica Neue LT Std 2"/>
                <a:ea typeface="Helvetica Neue LT Std 2"/>
                <a:cs typeface="Helvetica Neue LT Std 2"/>
                <a:sym typeface="Helvetica Neue LT Std 2"/>
              </a:rPr>
              <a:t>563-355-4000</a:t>
            </a:r>
          </a:p>
        </p:txBody>
      </p:sp>
      <p:sp>
        <p:nvSpPr>
          <p:cNvPr id="36" name="TextBox 36"/>
          <p:cNvSpPr txBox="1"/>
          <p:nvPr/>
        </p:nvSpPr>
        <p:spPr>
          <a:xfrm>
            <a:off x="4991303" y="9355590"/>
            <a:ext cx="929194" cy="126766"/>
          </a:xfrm>
          <a:prstGeom prst="rect">
            <a:avLst/>
          </a:prstGeom>
        </p:spPr>
        <p:txBody>
          <a:bodyPr lIns="0" tIns="0" rIns="0" bIns="0" rtlCol="0" anchor="t">
            <a:spAutoFit/>
          </a:bodyPr>
          <a:lstStyle/>
          <a:p>
            <a:pPr>
              <a:lnSpc>
                <a:spcPts val="1053"/>
              </a:lnSpc>
            </a:pPr>
            <a:r>
              <a:rPr lang="en-US" sz="752" dirty="0">
                <a:solidFill>
                  <a:srgbClr val="000000"/>
                </a:solidFill>
                <a:latin typeface="Helvetica Neue LT Std 2"/>
                <a:ea typeface="Helvetica Neue LT Std 2"/>
                <a:cs typeface="Helvetica Neue LT Std 2"/>
                <a:sym typeface="Helvetica Neue LT Std 2"/>
              </a:rPr>
              <a:t>ruhlcommercial.com</a:t>
            </a:r>
          </a:p>
        </p:txBody>
      </p:sp>
      <p:pic>
        <p:nvPicPr>
          <p:cNvPr id="52" name="Picture 51">
            <a:extLst>
              <a:ext uri="{FF2B5EF4-FFF2-40B4-BE49-F238E27FC236}">
                <a16:creationId xmlns:a16="http://schemas.microsoft.com/office/drawing/2014/main" id="{94D0CDCD-35C0-7673-7EF3-CF134FC0434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228" y="214002"/>
            <a:ext cx="2810546" cy="776598"/>
          </a:xfrm>
          <a:prstGeom prst="rect">
            <a:avLst/>
          </a:prstGeom>
        </p:spPr>
      </p:pic>
      <p:grpSp>
        <p:nvGrpSpPr>
          <p:cNvPr id="4" name="Group 4">
            <a:extLst>
              <a:ext uri="{FF2B5EF4-FFF2-40B4-BE49-F238E27FC236}">
                <a16:creationId xmlns:a16="http://schemas.microsoft.com/office/drawing/2014/main" id="{9581D7F7-5568-2993-4FDB-61FD92D02F9A}"/>
              </a:ext>
            </a:extLst>
          </p:cNvPr>
          <p:cNvGrpSpPr/>
          <p:nvPr/>
        </p:nvGrpSpPr>
        <p:grpSpPr>
          <a:xfrm>
            <a:off x="-1" y="8179501"/>
            <a:ext cx="7772401" cy="1040699"/>
            <a:chOff x="-126612" y="-66675"/>
            <a:chExt cx="2961302" cy="396509"/>
          </a:xfrm>
        </p:grpSpPr>
        <p:sp>
          <p:nvSpPr>
            <p:cNvPr id="6" name="Freeform 5">
              <a:extLst>
                <a:ext uri="{FF2B5EF4-FFF2-40B4-BE49-F238E27FC236}">
                  <a16:creationId xmlns:a16="http://schemas.microsoft.com/office/drawing/2014/main" id="{873374B2-24F9-54C8-C492-4AEF4B2D0B39}"/>
                </a:ext>
              </a:extLst>
            </p:cNvPr>
            <p:cNvSpPr/>
            <p:nvPr/>
          </p:nvSpPr>
          <p:spPr>
            <a:xfrm>
              <a:off x="-126612" y="0"/>
              <a:ext cx="2961302" cy="329834"/>
            </a:xfrm>
            <a:custGeom>
              <a:avLst/>
              <a:gdLst/>
              <a:ahLst/>
              <a:cxnLst/>
              <a:rect l="l" t="t" r="r" b="b"/>
              <a:pathLst>
                <a:path w="2709333" h="329834">
                  <a:moveTo>
                    <a:pt x="0" y="0"/>
                  </a:moveTo>
                  <a:lnTo>
                    <a:pt x="2709333" y="0"/>
                  </a:lnTo>
                  <a:lnTo>
                    <a:pt x="2709333" y="329834"/>
                  </a:lnTo>
                  <a:lnTo>
                    <a:pt x="0" y="329834"/>
                  </a:lnTo>
                  <a:close/>
                </a:path>
              </a:pathLst>
            </a:custGeom>
            <a:solidFill>
              <a:srgbClr val="E1E1E1"/>
            </a:solidFill>
          </p:spPr>
          <p:txBody>
            <a:bodyPr/>
            <a:lstStyle/>
            <a:p>
              <a:endParaRPr lang="en-US" sz="1693"/>
            </a:p>
          </p:txBody>
        </p:sp>
        <p:sp>
          <p:nvSpPr>
            <p:cNvPr id="7" name="TextBox 6">
              <a:extLst>
                <a:ext uri="{FF2B5EF4-FFF2-40B4-BE49-F238E27FC236}">
                  <a16:creationId xmlns:a16="http://schemas.microsoft.com/office/drawing/2014/main" id="{86460339-5556-85A5-00FE-B22A0F0C5DAC}"/>
                </a:ext>
              </a:extLst>
            </p:cNvPr>
            <p:cNvSpPr txBox="1"/>
            <p:nvPr/>
          </p:nvSpPr>
          <p:spPr>
            <a:xfrm>
              <a:off x="0" y="-66675"/>
              <a:ext cx="2709333" cy="396509"/>
            </a:xfrm>
            <a:prstGeom prst="rect">
              <a:avLst/>
            </a:prstGeom>
          </p:spPr>
          <p:txBody>
            <a:bodyPr lIns="47783" tIns="47783" rIns="47783" bIns="47783" rtlCol="0" anchor="ctr"/>
            <a:lstStyle/>
            <a:p>
              <a:pPr algn="ctr">
                <a:lnSpc>
                  <a:spcPts val="1975"/>
                </a:lnSpc>
                <a:spcBef>
                  <a:spcPct val="0"/>
                </a:spcBef>
              </a:pPr>
              <a:endParaRPr sz="1693"/>
            </a:p>
          </p:txBody>
        </p:sp>
      </p:grpSp>
      <p:grpSp>
        <p:nvGrpSpPr>
          <p:cNvPr id="26" name="Group 6">
            <a:extLst>
              <a:ext uri="{FF2B5EF4-FFF2-40B4-BE49-F238E27FC236}">
                <a16:creationId xmlns:a16="http://schemas.microsoft.com/office/drawing/2014/main" id="{B8322400-9C89-F7DB-D529-2831DA245A61}"/>
              </a:ext>
            </a:extLst>
          </p:cNvPr>
          <p:cNvGrpSpPr/>
          <p:nvPr/>
        </p:nvGrpSpPr>
        <p:grpSpPr>
          <a:xfrm>
            <a:off x="-5039" y="8361833"/>
            <a:ext cx="286267" cy="858367"/>
            <a:chOff x="0" y="0"/>
            <a:chExt cx="99742" cy="329834"/>
          </a:xfrm>
        </p:grpSpPr>
        <p:sp>
          <p:nvSpPr>
            <p:cNvPr id="42" name="Freeform 7">
              <a:extLst>
                <a:ext uri="{FF2B5EF4-FFF2-40B4-BE49-F238E27FC236}">
                  <a16:creationId xmlns:a16="http://schemas.microsoft.com/office/drawing/2014/main" id="{590687C3-6DF3-EC27-B408-D54B41648149}"/>
                </a:ext>
              </a:extLst>
            </p:cNvPr>
            <p:cNvSpPr/>
            <p:nvPr/>
          </p:nvSpPr>
          <p:spPr>
            <a:xfrm>
              <a:off x="0" y="0"/>
              <a:ext cx="99742" cy="329834"/>
            </a:xfrm>
            <a:custGeom>
              <a:avLst/>
              <a:gdLst/>
              <a:ahLst/>
              <a:cxnLst/>
              <a:rect l="l" t="t" r="r" b="b"/>
              <a:pathLst>
                <a:path w="99742" h="329834">
                  <a:moveTo>
                    <a:pt x="0" y="0"/>
                  </a:moveTo>
                  <a:lnTo>
                    <a:pt x="99742" y="0"/>
                  </a:lnTo>
                  <a:lnTo>
                    <a:pt x="99742" y="329834"/>
                  </a:lnTo>
                  <a:lnTo>
                    <a:pt x="0" y="329834"/>
                  </a:lnTo>
                  <a:close/>
                </a:path>
              </a:pathLst>
            </a:custGeom>
            <a:solidFill>
              <a:srgbClr val="D03238"/>
            </a:solidFill>
          </p:spPr>
          <p:txBody>
            <a:bodyPr/>
            <a:lstStyle/>
            <a:p>
              <a:endParaRPr lang="en-US" sz="1851"/>
            </a:p>
          </p:txBody>
        </p:sp>
        <p:sp>
          <p:nvSpPr>
            <p:cNvPr id="43" name="TextBox 8">
              <a:extLst>
                <a:ext uri="{FF2B5EF4-FFF2-40B4-BE49-F238E27FC236}">
                  <a16:creationId xmlns:a16="http://schemas.microsoft.com/office/drawing/2014/main" id="{E25E524B-B059-CF09-B9DB-3D58645DD746}"/>
                </a:ext>
              </a:extLst>
            </p:cNvPr>
            <p:cNvSpPr txBox="1"/>
            <p:nvPr/>
          </p:nvSpPr>
          <p:spPr>
            <a:xfrm>
              <a:off x="0" y="-66675"/>
              <a:ext cx="99742" cy="396509"/>
            </a:xfrm>
            <a:prstGeom prst="rect">
              <a:avLst/>
            </a:prstGeom>
          </p:spPr>
          <p:txBody>
            <a:bodyPr lIns="52251" tIns="52251" rIns="52251" bIns="52251" rtlCol="0" anchor="ctr"/>
            <a:lstStyle/>
            <a:p>
              <a:pPr algn="ctr">
                <a:lnSpc>
                  <a:spcPts val="2160"/>
                </a:lnSpc>
              </a:pPr>
              <a:endParaRPr sz="1851"/>
            </a:p>
          </p:txBody>
        </p:sp>
      </p:grpSp>
      <p:sp>
        <p:nvSpPr>
          <p:cNvPr id="49" name="TextBox 14">
            <a:extLst>
              <a:ext uri="{FF2B5EF4-FFF2-40B4-BE49-F238E27FC236}">
                <a16:creationId xmlns:a16="http://schemas.microsoft.com/office/drawing/2014/main" id="{A38A803E-F74F-E442-7BAA-A301E6E811A2}"/>
              </a:ext>
            </a:extLst>
          </p:cNvPr>
          <p:cNvSpPr txBox="1"/>
          <p:nvPr/>
        </p:nvSpPr>
        <p:spPr>
          <a:xfrm>
            <a:off x="381000" y="8547405"/>
            <a:ext cx="1092084" cy="251212"/>
          </a:xfrm>
          <a:prstGeom prst="rect">
            <a:avLst/>
          </a:prstGeom>
        </p:spPr>
        <p:txBody>
          <a:bodyPr lIns="0" tIns="0" rIns="0" bIns="0" rtlCol="0" anchor="t">
            <a:spAutoFit/>
          </a:bodyPr>
          <a:lstStyle/>
          <a:p>
            <a:pPr>
              <a:lnSpc>
                <a:spcPts val="1008"/>
              </a:lnSpc>
            </a:pPr>
            <a:r>
              <a:rPr lang="en-US" sz="720">
                <a:solidFill>
                  <a:srgbClr val="6D7276"/>
                </a:solidFill>
                <a:latin typeface="Helvetica Neue LT Std 4"/>
                <a:ea typeface="Helvetica Neue LT Std 4"/>
                <a:cs typeface="Helvetica Neue LT Std 4"/>
                <a:sym typeface="Helvetica Neue LT Std 4"/>
              </a:rPr>
              <a:t>For more information,</a:t>
            </a:r>
          </a:p>
          <a:p>
            <a:pPr>
              <a:lnSpc>
                <a:spcPts val="1008"/>
              </a:lnSpc>
            </a:pPr>
            <a:r>
              <a:rPr lang="en-US" sz="720">
                <a:solidFill>
                  <a:srgbClr val="6D7276"/>
                </a:solidFill>
                <a:latin typeface="Helvetica Neue LT Std 4"/>
                <a:ea typeface="Helvetica Neue LT Std 4"/>
                <a:cs typeface="Helvetica Neue LT Std 4"/>
                <a:sym typeface="Helvetica Neue LT Std 4"/>
              </a:rPr>
              <a:t>please contact:</a:t>
            </a:r>
          </a:p>
        </p:txBody>
      </p:sp>
      <p:sp>
        <p:nvSpPr>
          <p:cNvPr id="55" name="TextBox 12">
            <a:extLst>
              <a:ext uri="{FF2B5EF4-FFF2-40B4-BE49-F238E27FC236}">
                <a16:creationId xmlns:a16="http://schemas.microsoft.com/office/drawing/2014/main" id="{F684CF3A-E997-414C-6CFE-C1AFD64E5330}"/>
              </a:ext>
            </a:extLst>
          </p:cNvPr>
          <p:cNvSpPr txBox="1"/>
          <p:nvPr/>
        </p:nvSpPr>
        <p:spPr>
          <a:xfrm>
            <a:off x="1934503" y="8389371"/>
            <a:ext cx="2256497" cy="815608"/>
          </a:xfrm>
          <a:prstGeom prst="rect">
            <a:avLst/>
          </a:prstGeom>
        </p:spPr>
        <p:txBody>
          <a:bodyPr wrap="square" lIns="0" tIns="0" rIns="0" bIns="0" rtlCol="0" anchor="t">
            <a:spAutoFit/>
          </a:bodyPr>
          <a:lstStyle/>
          <a:p>
            <a:r>
              <a:rPr lang="en-US" sz="1100" dirty="0">
                <a:solidFill>
                  <a:srgbClr val="D03238"/>
                </a:solidFill>
                <a:latin typeface="Helvetica Neue LT Std 3"/>
                <a:ea typeface="Helvetica Neue LT Std 3"/>
                <a:cs typeface="Helvetica Neue LT Std 3"/>
                <a:sym typeface="Helvetica Neue LT Std 3"/>
              </a:rPr>
              <a:t>RICHARD J. SCHAEFER</a:t>
            </a:r>
          </a:p>
          <a:p>
            <a:r>
              <a:rPr lang="en-US" sz="1050" i="1" dirty="0">
                <a:solidFill>
                  <a:srgbClr val="000000"/>
                </a:solidFill>
                <a:latin typeface="Helvetica Neue LT Std 2"/>
                <a:ea typeface="Helvetica Neue LT Std 2"/>
                <a:cs typeface="Helvetica Neue LT Std 2"/>
                <a:sym typeface="Helvetica Neue LT Std 2"/>
              </a:rPr>
              <a:t>Vice President/Director</a:t>
            </a:r>
          </a:p>
          <a:p>
            <a:r>
              <a:rPr lang="en-US" sz="1000" dirty="0">
                <a:solidFill>
                  <a:srgbClr val="000000"/>
                </a:solidFill>
                <a:latin typeface="Helvetica Neue LT Std 2"/>
                <a:sym typeface="Helvetica Neue LT Std 2"/>
              </a:rPr>
              <a:t>o: 563-823-5127</a:t>
            </a:r>
          </a:p>
          <a:p>
            <a:r>
              <a:rPr lang="en-US" sz="1000" dirty="0">
                <a:solidFill>
                  <a:srgbClr val="000000"/>
                </a:solidFill>
                <a:latin typeface="Helvetica Neue LT Std 2"/>
                <a:sym typeface="Helvetica Neue LT Std 2"/>
              </a:rPr>
              <a:t>c: 563-210-4488</a:t>
            </a:r>
          </a:p>
          <a:p>
            <a:r>
              <a:rPr lang="en-US" sz="1000" dirty="0">
                <a:solidFill>
                  <a:srgbClr val="000000"/>
                </a:solidFill>
                <a:latin typeface="Helvetica Neue LT Std 2"/>
                <a:sym typeface="Helvetica Neue LT Std 2"/>
              </a:rPr>
              <a:t>e: rschaefer@ruhlcommercial.com</a:t>
            </a:r>
            <a:endParaRPr lang="en-US" sz="1000" dirty="0">
              <a:solidFill>
                <a:srgbClr val="000000"/>
              </a:solidFill>
              <a:latin typeface="Helvetica Neue LT Std 2"/>
              <a:sym typeface="Helvetica Neue LT Std 3"/>
            </a:endParaRPr>
          </a:p>
        </p:txBody>
      </p:sp>
      <p:pic>
        <p:nvPicPr>
          <p:cNvPr id="57" name="Picture 56">
            <a:extLst>
              <a:ext uri="{FF2B5EF4-FFF2-40B4-BE49-F238E27FC236}">
                <a16:creationId xmlns:a16="http://schemas.microsoft.com/office/drawing/2014/main" id="{48C6F4F8-7B08-F444-96E7-5CC9477D369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7030" r="27738"/>
          <a:stretch/>
        </p:blipFill>
        <p:spPr>
          <a:xfrm>
            <a:off x="1329156" y="8387739"/>
            <a:ext cx="553367" cy="815608"/>
          </a:xfrm>
          <a:prstGeom prst="rect">
            <a:avLst/>
          </a:prstGeom>
        </p:spPr>
      </p:pic>
      <p:pic>
        <p:nvPicPr>
          <p:cNvPr id="24" name="Picture 23">
            <a:extLst>
              <a:ext uri="{FF2B5EF4-FFF2-40B4-BE49-F238E27FC236}">
                <a16:creationId xmlns:a16="http://schemas.microsoft.com/office/drawing/2014/main" id="{706E0063-C79F-005B-7535-269976DEE2D2}"/>
              </a:ext>
            </a:extLst>
          </p:cNvPr>
          <p:cNvPicPr>
            <a:picLocks noChangeAspect="1"/>
          </p:cNvPicPr>
          <p:nvPr/>
        </p:nvPicPr>
        <p:blipFill>
          <a:blip r:embed="rId11"/>
          <a:srcRect l="50000" t="29567" r="7374" b="6107"/>
          <a:stretch>
            <a:fillRect/>
          </a:stretch>
        </p:blipFill>
        <p:spPr>
          <a:xfrm>
            <a:off x="-13983" y="1163029"/>
            <a:ext cx="7786383" cy="3304746"/>
          </a:xfrm>
          <a:prstGeom prst="rect">
            <a:avLst/>
          </a:prstGeom>
        </p:spPr>
      </p:pic>
      <p:sp>
        <p:nvSpPr>
          <p:cNvPr id="25" name="Rectangle 24">
            <a:extLst>
              <a:ext uri="{FF2B5EF4-FFF2-40B4-BE49-F238E27FC236}">
                <a16:creationId xmlns:a16="http://schemas.microsoft.com/office/drawing/2014/main" id="{A647E230-967A-366E-2F90-9C79D0784081}"/>
              </a:ext>
            </a:extLst>
          </p:cNvPr>
          <p:cNvSpPr/>
          <p:nvPr/>
        </p:nvSpPr>
        <p:spPr>
          <a:xfrm rot="19286750">
            <a:off x="2638239" y="1919059"/>
            <a:ext cx="2495925" cy="199729"/>
          </a:xfrm>
          <a:prstGeom prst="rect">
            <a:avLst/>
          </a:prstGeom>
          <a:solidFill>
            <a:srgbClr val="000000">
              <a:alpha val="3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00"/>
                </a:solidFill>
              </a:rPr>
              <a:t>STATE ST.-15,500 VPD</a:t>
            </a:r>
          </a:p>
        </p:txBody>
      </p:sp>
      <p:sp>
        <p:nvSpPr>
          <p:cNvPr id="37" name="Star: 5 Points 36">
            <a:extLst>
              <a:ext uri="{FF2B5EF4-FFF2-40B4-BE49-F238E27FC236}">
                <a16:creationId xmlns:a16="http://schemas.microsoft.com/office/drawing/2014/main" id="{33A3232A-796E-1533-AD23-08BCA47D9155}"/>
              </a:ext>
            </a:extLst>
          </p:cNvPr>
          <p:cNvSpPr/>
          <p:nvPr/>
        </p:nvSpPr>
        <p:spPr>
          <a:xfrm>
            <a:off x="4346170" y="2449394"/>
            <a:ext cx="435016" cy="391854"/>
          </a:xfrm>
          <a:prstGeom prst="star5">
            <a:avLst>
              <a:gd name="adj" fmla="val 20538"/>
              <a:gd name="hf" fmla="val 105146"/>
              <a:gd name="vf" fmla="val 110557"/>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17B6095-BE51-130C-7AA2-F582EDE0D8CB}"/>
              </a:ext>
            </a:extLst>
          </p:cNvPr>
          <p:cNvSpPr txBox="1"/>
          <p:nvPr/>
        </p:nvSpPr>
        <p:spPr>
          <a:xfrm>
            <a:off x="478748" y="1514634"/>
            <a:ext cx="1447798" cy="923330"/>
          </a:xfrm>
          <a:prstGeom prst="rect">
            <a:avLst/>
          </a:prstGeom>
          <a:solidFill>
            <a:schemeClr val="tx1">
              <a:lumMod val="95000"/>
              <a:lumOff val="5000"/>
              <a:alpha val="40000"/>
            </a:schemeClr>
          </a:solidFill>
        </p:spPr>
        <p:txBody>
          <a:bodyPr wrap="square" rtlCol="0">
            <a:spAutoFit/>
          </a:bodyPr>
          <a:lstStyle/>
          <a:p>
            <a:pPr algn="ctr"/>
            <a:r>
              <a:rPr lang="en-US" dirty="0">
                <a:solidFill>
                  <a:srgbClr val="FFFF00"/>
                </a:solidFill>
              </a:rPr>
              <a:t>20 MILE POPULATION OF 79,451</a:t>
            </a:r>
          </a:p>
        </p:txBody>
      </p:sp>
      <p:pic>
        <p:nvPicPr>
          <p:cNvPr id="39" name="Picture 38" descr="A blue and white logo&#10;&#10;Description automatically generated">
            <a:extLst>
              <a:ext uri="{FF2B5EF4-FFF2-40B4-BE49-F238E27FC236}">
                <a16:creationId xmlns:a16="http://schemas.microsoft.com/office/drawing/2014/main" id="{05891368-860C-9602-9BB8-F2929A9D22D0}"/>
              </a:ext>
            </a:extLst>
          </p:cNvPr>
          <p:cNvPicPr>
            <a:picLocks noChangeAspect="1"/>
          </p:cNvPicPr>
          <p:nvPr/>
        </p:nvPicPr>
        <p:blipFill>
          <a:blip r:embed="rId12"/>
          <a:stretch>
            <a:fillRect/>
          </a:stretch>
        </p:blipFill>
        <p:spPr>
          <a:xfrm>
            <a:off x="5568721" y="1329746"/>
            <a:ext cx="1559331" cy="919417"/>
          </a:xfrm>
          <a:prstGeom prst="rect">
            <a:avLst/>
          </a:prstGeom>
        </p:spPr>
      </p:pic>
      <p:sp>
        <p:nvSpPr>
          <p:cNvPr id="40" name="TextBox 39">
            <a:extLst>
              <a:ext uri="{FF2B5EF4-FFF2-40B4-BE49-F238E27FC236}">
                <a16:creationId xmlns:a16="http://schemas.microsoft.com/office/drawing/2014/main" id="{4975D0AC-D78A-3C9C-B179-8A7693D0920B}"/>
              </a:ext>
            </a:extLst>
          </p:cNvPr>
          <p:cNvSpPr txBox="1"/>
          <p:nvPr/>
        </p:nvSpPr>
        <p:spPr>
          <a:xfrm rot="19540976">
            <a:off x="6217792" y="3752235"/>
            <a:ext cx="1541319" cy="338554"/>
          </a:xfrm>
          <a:prstGeom prst="rect">
            <a:avLst/>
          </a:prstGeom>
          <a:noFill/>
        </p:spPr>
        <p:txBody>
          <a:bodyPr wrap="none" rtlCol="0">
            <a:spAutoFit/>
          </a:bodyPr>
          <a:lstStyle/>
          <a:p>
            <a:r>
              <a:rPr lang="en-US" sz="2400" u="none" strike="noStrike" baseline="30000" dirty="0">
                <a:solidFill>
                  <a:schemeClr val="accent1"/>
                </a:solidFill>
                <a:latin typeface="Aptos Narrow" panose="020B0004020202020204" pitchFamily="34" charset="0"/>
                <a:cs typeface="L Centennial Light"/>
              </a:rPr>
              <a:t>Mississippi River</a:t>
            </a:r>
          </a:p>
        </p:txBody>
      </p:sp>
      <p:pic>
        <p:nvPicPr>
          <p:cNvPr id="44" name="Picture 43">
            <a:extLst>
              <a:ext uri="{FF2B5EF4-FFF2-40B4-BE49-F238E27FC236}">
                <a16:creationId xmlns:a16="http://schemas.microsoft.com/office/drawing/2014/main" id="{3A92CC61-DF1C-3E03-F692-076BF29CE42C}"/>
              </a:ext>
            </a:extLst>
          </p:cNvPr>
          <p:cNvPicPr>
            <a:picLocks noChangeAspect="1"/>
          </p:cNvPicPr>
          <p:nvPr/>
        </p:nvPicPr>
        <p:blipFill>
          <a:blip r:embed="rId13"/>
          <a:stretch>
            <a:fillRect/>
          </a:stretch>
        </p:blipFill>
        <p:spPr>
          <a:xfrm>
            <a:off x="4038600" y="4724399"/>
            <a:ext cx="3763532" cy="2747011"/>
          </a:xfrm>
          <a:prstGeom prst="rect">
            <a:avLst/>
          </a:prstGeom>
        </p:spPr>
      </p:pic>
      <p:pic>
        <p:nvPicPr>
          <p:cNvPr id="45" name="Picture 44">
            <a:extLst>
              <a:ext uri="{FF2B5EF4-FFF2-40B4-BE49-F238E27FC236}">
                <a16:creationId xmlns:a16="http://schemas.microsoft.com/office/drawing/2014/main" id="{5E1EDC8F-BAF7-6191-5523-CAB5B40CE482}"/>
              </a:ext>
            </a:extLst>
          </p:cNvPr>
          <p:cNvPicPr>
            <a:picLocks noChangeAspect="1"/>
          </p:cNvPicPr>
          <p:nvPr/>
        </p:nvPicPr>
        <p:blipFill>
          <a:blip r:embed="rId14"/>
          <a:stretch>
            <a:fillRect/>
          </a:stretch>
        </p:blipFill>
        <p:spPr>
          <a:xfrm>
            <a:off x="0" y="4724136"/>
            <a:ext cx="3763532" cy="28226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01171-E1FE-F5DB-DF3C-9866D70E94BD}"/>
            </a:ext>
          </a:extLst>
        </p:cNvPr>
        <p:cNvGrpSpPr/>
        <p:nvPr/>
      </p:nvGrpSpPr>
      <p:grpSpPr>
        <a:xfrm>
          <a:off x="0" y="0"/>
          <a:ext cx="0" cy="0"/>
          <a:chOff x="0" y="0"/>
          <a:chExt cx="0" cy="0"/>
        </a:xfrm>
      </p:grpSpPr>
      <p:pic>
        <p:nvPicPr>
          <p:cNvPr id="11" name="Picture 10" descr="A diagram of a room&#10;&#10;Description automatically generated with medium confidence">
            <a:extLst>
              <a:ext uri="{FF2B5EF4-FFF2-40B4-BE49-F238E27FC236}">
                <a16:creationId xmlns:a16="http://schemas.microsoft.com/office/drawing/2014/main" id="{37612128-D3CC-933E-6AAC-6CA119A1EB60}"/>
              </a:ext>
            </a:extLst>
          </p:cNvPr>
          <p:cNvPicPr>
            <a:picLocks noChangeAspect="1"/>
          </p:cNvPicPr>
          <p:nvPr/>
        </p:nvPicPr>
        <p:blipFill>
          <a:blip r:embed="rId2"/>
          <a:srcRect l="14533" t="20278" r="50577" b="31045"/>
          <a:stretch/>
        </p:blipFill>
        <p:spPr>
          <a:xfrm rot="16200000">
            <a:off x="201094" y="4465865"/>
            <a:ext cx="3695721" cy="3984145"/>
          </a:xfrm>
          <a:prstGeom prst="rect">
            <a:avLst/>
          </a:prstGeom>
        </p:spPr>
      </p:pic>
      <p:grpSp>
        <p:nvGrpSpPr>
          <p:cNvPr id="13" name="Group 13">
            <a:extLst>
              <a:ext uri="{FF2B5EF4-FFF2-40B4-BE49-F238E27FC236}">
                <a16:creationId xmlns:a16="http://schemas.microsoft.com/office/drawing/2014/main" id="{812EDC70-D55A-32C3-9928-E7E4DCFCDDC6}"/>
              </a:ext>
            </a:extLst>
          </p:cNvPr>
          <p:cNvGrpSpPr/>
          <p:nvPr/>
        </p:nvGrpSpPr>
        <p:grpSpPr>
          <a:xfrm>
            <a:off x="4769273" y="292999"/>
            <a:ext cx="2378713" cy="653071"/>
            <a:chOff x="0" y="-57150"/>
            <a:chExt cx="3371845" cy="925731"/>
          </a:xfrm>
        </p:grpSpPr>
        <p:sp>
          <p:nvSpPr>
            <p:cNvPr id="14" name="TextBox 14">
              <a:extLst>
                <a:ext uri="{FF2B5EF4-FFF2-40B4-BE49-F238E27FC236}">
                  <a16:creationId xmlns:a16="http://schemas.microsoft.com/office/drawing/2014/main" id="{4A700070-DD4F-5CBF-D23A-F7CCCE0D3FC3}"/>
                </a:ext>
              </a:extLst>
            </p:cNvPr>
            <p:cNvSpPr txBox="1"/>
            <p:nvPr/>
          </p:nvSpPr>
          <p:spPr>
            <a:xfrm>
              <a:off x="0" y="282609"/>
              <a:ext cx="3364774" cy="585972"/>
            </a:xfrm>
            <a:prstGeom prst="rect">
              <a:avLst/>
            </a:prstGeom>
          </p:spPr>
          <p:txBody>
            <a:bodyPr lIns="0" tIns="0" rIns="0" bIns="0" rtlCol="0" anchor="t">
              <a:spAutoFit/>
            </a:bodyPr>
            <a:lstStyle/>
            <a:p>
              <a:pPr algn="r">
                <a:lnSpc>
                  <a:spcPts val="1655"/>
                </a:lnSpc>
              </a:pPr>
              <a:r>
                <a:rPr lang="en-US" sz="1100" dirty="0">
                  <a:latin typeface="Helvetica Neue LT Std 3" panose="020B0604020202020204" charset="0"/>
                  <a:sym typeface="Helvetica Neue LT Std 2"/>
                </a:rPr>
                <a:t>25,260 SF</a:t>
              </a:r>
            </a:p>
            <a:p>
              <a:pPr algn="r">
                <a:lnSpc>
                  <a:spcPts val="1655"/>
                </a:lnSpc>
              </a:pPr>
              <a:r>
                <a:rPr lang="en-US" sz="1100" dirty="0">
                  <a:latin typeface="Helvetica Neue LT Std 3" panose="020B0604020202020204" charset="0"/>
                  <a:sym typeface="Helvetica Neue LT Std 2"/>
                </a:rPr>
                <a:t>Heavy Manufacturing Facility</a:t>
              </a:r>
            </a:p>
          </p:txBody>
        </p:sp>
        <p:sp>
          <p:nvSpPr>
            <p:cNvPr id="15" name="TextBox 15">
              <a:extLst>
                <a:ext uri="{FF2B5EF4-FFF2-40B4-BE49-F238E27FC236}">
                  <a16:creationId xmlns:a16="http://schemas.microsoft.com/office/drawing/2014/main" id="{3C2B62B7-1709-A35E-4831-E26B3CEF13EE}"/>
                </a:ext>
              </a:extLst>
            </p:cNvPr>
            <p:cNvSpPr txBox="1"/>
            <p:nvPr/>
          </p:nvSpPr>
          <p:spPr>
            <a:xfrm>
              <a:off x="0" y="-57150"/>
              <a:ext cx="3371845" cy="309028"/>
            </a:xfrm>
            <a:prstGeom prst="rect">
              <a:avLst/>
            </a:prstGeom>
          </p:spPr>
          <p:txBody>
            <a:bodyPr lIns="0" tIns="0" rIns="0" bIns="0" rtlCol="0" anchor="t">
              <a:spAutoFit/>
            </a:bodyPr>
            <a:lstStyle/>
            <a:p>
              <a:pPr algn="r">
                <a:lnSpc>
                  <a:spcPts val="1711"/>
                </a:lnSpc>
              </a:pPr>
              <a:r>
                <a:rPr lang="en-US" sz="1600" dirty="0">
                  <a:solidFill>
                    <a:srgbClr val="000000"/>
                  </a:solidFill>
                  <a:latin typeface="Helvetica Neue LT Std 1"/>
                  <a:ea typeface="Helvetica Neue LT Std 1"/>
                  <a:cs typeface="Helvetica Neue LT Std 1"/>
                  <a:sym typeface="Helvetica Neue LT Std 1"/>
                </a:rPr>
                <a:t>For Sub-Lease</a:t>
              </a:r>
            </a:p>
          </p:txBody>
        </p:sp>
      </p:grpSp>
      <p:grpSp>
        <p:nvGrpSpPr>
          <p:cNvPr id="27" name="Group 27">
            <a:extLst>
              <a:ext uri="{FF2B5EF4-FFF2-40B4-BE49-F238E27FC236}">
                <a16:creationId xmlns:a16="http://schemas.microsoft.com/office/drawing/2014/main" id="{9E57E1FC-A90C-0E34-0A41-92402CD5DD92}"/>
              </a:ext>
            </a:extLst>
          </p:cNvPr>
          <p:cNvGrpSpPr/>
          <p:nvPr/>
        </p:nvGrpSpPr>
        <p:grpSpPr>
          <a:xfrm>
            <a:off x="0" y="9267244"/>
            <a:ext cx="7772400" cy="333956"/>
            <a:chOff x="0" y="0"/>
            <a:chExt cx="2709333" cy="127238"/>
          </a:xfrm>
        </p:grpSpPr>
        <p:sp>
          <p:nvSpPr>
            <p:cNvPr id="28" name="Freeform 28">
              <a:extLst>
                <a:ext uri="{FF2B5EF4-FFF2-40B4-BE49-F238E27FC236}">
                  <a16:creationId xmlns:a16="http://schemas.microsoft.com/office/drawing/2014/main" id="{4482F7A6-9C9E-D1A3-6BC9-29018F38E933}"/>
                </a:ext>
              </a:extLst>
            </p:cNvPr>
            <p:cNvSpPr/>
            <p:nvPr/>
          </p:nvSpPr>
          <p:spPr>
            <a:xfrm>
              <a:off x="0" y="0"/>
              <a:ext cx="2709333" cy="127238"/>
            </a:xfrm>
            <a:custGeom>
              <a:avLst/>
              <a:gdLst/>
              <a:ahLst/>
              <a:cxnLst/>
              <a:rect l="l" t="t" r="r" b="b"/>
              <a:pathLst>
                <a:path w="2709333" h="127238">
                  <a:moveTo>
                    <a:pt x="0" y="0"/>
                  </a:moveTo>
                  <a:lnTo>
                    <a:pt x="2709333" y="0"/>
                  </a:lnTo>
                  <a:lnTo>
                    <a:pt x="2709333" y="127238"/>
                  </a:lnTo>
                  <a:lnTo>
                    <a:pt x="0" y="127238"/>
                  </a:lnTo>
                  <a:close/>
                </a:path>
              </a:pathLst>
            </a:custGeom>
            <a:solidFill>
              <a:srgbClr val="E1E1E1"/>
            </a:solidFill>
          </p:spPr>
          <p:txBody>
            <a:bodyPr/>
            <a:lstStyle/>
            <a:p>
              <a:endParaRPr lang="en-US" sz="1693" dirty="0"/>
            </a:p>
          </p:txBody>
        </p:sp>
        <p:sp>
          <p:nvSpPr>
            <p:cNvPr id="29" name="TextBox 29">
              <a:extLst>
                <a:ext uri="{FF2B5EF4-FFF2-40B4-BE49-F238E27FC236}">
                  <a16:creationId xmlns:a16="http://schemas.microsoft.com/office/drawing/2014/main" id="{7AB203C0-D97B-0580-0913-7680527754D4}"/>
                </a:ext>
              </a:extLst>
            </p:cNvPr>
            <p:cNvSpPr txBox="1"/>
            <p:nvPr/>
          </p:nvSpPr>
          <p:spPr>
            <a:xfrm>
              <a:off x="0" y="-38100"/>
              <a:ext cx="2709333" cy="165338"/>
            </a:xfrm>
            <a:prstGeom prst="rect">
              <a:avLst/>
            </a:prstGeom>
          </p:spPr>
          <p:txBody>
            <a:bodyPr lIns="47783" tIns="47783" rIns="47783" bIns="47783" rtlCol="0" anchor="ctr"/>
            <a:lstStyle/>
            <a:p>
              <a:pPr algn="ctr">
                <a:lnSpc>
                  <a:spcPts val="1185"/>
                </a:lnSpc>
              </a:pPr>
              <a:endParaRPr sz="1693"/>
            </a:p>
          </p:txBody>
        </p:sp>
      </p:grpSp>
      <p:sp>
        <p:nvSpPr>
          <p:cNvPr id="30" name="Freeform 30">
            <a:extLst>
              <a:ext uri="{FF2B5EF4-FFF2-40B4-BE49-F238E27FC236}">
                <a16:creationId xmlns:a16="http://schemas.microsoft.com/office/drawing/2014/main" id="{857D1F64-16C8-A7AA-D9BF-F5C9278B154B}"/>
              </a:ext>
            </a:extLst>
          </p:cNvPr>
          <p:cNvSpPr/>
          <p:nvPr/>
        </p:nvSpPr>
        <p:spPr>
          <a:xfrm>
            <a:off x="879088" y="9357184"/>
            <a:ext cx="139548" cy="139548"/>
          </a:xfrm>
          <a:custGeom>
            <a:avLst/>
            <a:gdLst/>
            <a:ahLst/>
            <a:cxnLst/>
            <a:rect l="l" t="t" r="r" b="b"/>
            <a:pathLst>
              <a:path w="148358" h="148358">
                <a:moveTo>
                  <a:pt x="0" y="0"/>
                </a:moveTo>
                <a:lnTo>
                  <a:pt x="148357" y="0"/>
                </a:lnTo>
                <a:lnTo>
                  <a:pt x="148357" y="148358"/>
                </a:lnTo>
                <a:lnTo>
                  <a:pt x="0" y="1483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693"/>
          </a:p>
        </p:txBody>
      </p:sp>
      <p:sp>
        <p:nvSpPr>
          <p:cNvPr id="31" name="Freeform 31">
            <a:extLst>
              <a:ext uri="{FF2B5EF4-FFF2-40B4-BE49-F238E27FC236}">
                <a16:creationId xmlns:a16="http://schemas.microsoft.com/office/drawing/2014/main" id="{A2CD3B5F-24EC-F856-365B-296504F1052E}"/>
              </a:ext>
            </a:extLst>
          </p:cNvPr>
          <p:cNvSpPr/>
          <p:nvPr/>
        </p:nvSpPr>
        <p:spPr>
          <a:xfrm>
            <a:off x="3591458" y="9370708"/>
            <a:ext cx="140552" cy="140552"/>
          </a:xfrm>
          <a:custGeom>
            <a:avLst/>
            <a:gdLst/>
            <a:ahLst/>
            <a:cxnLst/>
            <a:rect l="l" t="t" r="r" b="b"/>
            <a:pathLst>
              <a:path w="149425" h="149425">
                <a:moveTo>
                  <a:pt x="0" y="0"/>
                </a:moveTo>
                <a:lnTo>
                  <a:pt x="149425" y="0"/>
                </a:lnTo>
                <a:lnTo>
                  <a:pt x="149425" y="149425"/>
                </a:lnTo>
                <a:lnTo>
                  <a:pt x="0" y="1494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693"/>
          </a:p>
        </p:txBody>
      </p:sp>
      <p:sp>
        <p:nvSpPr>
          <p:cNvPr id="32" name="Freeform 32">
            <a:extLst>
              <a:ext uri="{FF2B5EF4-FFF2-40B4-BE49-F238E27FC236}">
                <a16:creationId xmlns:a16="http://schemas.microsoft.com/office/drawing/2014/main" id="{2A050B41-8A01-905A-7CB0-0712816737F3}"/>
              </a:ext>
            </a:extLst>
          </p:cNvPr>
          <p:cNvSpPr/>
          <p:nvPr/>
        </p:nvSpPr>
        <p:spPr>
          <a:xfrm>
            <a:off x="4769274" y="9370708"/>
            <a:ext cx="140552" cy="140552"/>
          </a:xfrm>
          <a:custGeom>
            <a:avLst/>
            <a:gdLst/>
            <a:ahLst/>
            <a:cxnLst/>
            <a:rect l="l" t="t" r="r" b="b"/>
            <a:pathLst>
              <a:path w="149425" h="149425">
                <a:moveTo>
                  <a:pt x="0" y="0"/>
                </a:moveTo>
                <a:lnTo>
                  <a:pt x="149424" y="0"/>
                </a:lnTo>
                <a:lnTo>
                  <a:pt x="149424" y="149425"/>
                </a:lnTo>
                <a:lnTo>
                  <a:pt x="0" y="149425"/>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sz="1693"/>
          </a:p>
        </p:txBody>
      </p:sp>
      <p:sp>
        <p:nvSpPr>
          <p:cNvPr id="33" name="Freeform 33">
            <a:extLst>
              <a:ext uri="{FF2B5EF4-FFF2-40B4-BE49-F238E27FC236}">
                <a16:creationId xmlns:a16="http://schemas.microsoft.com/office/drawing/2014/main" id="{BD19FF12-00FC-4241-3C0D-616313A92A45}"/>
              </a:ext>
            </a:extLst>
          </p:cNvPr>
          <p:cNvSpPr/>
          <p:nvPr/>
        </p:nvSpPr>
        <p:spPr>
          <a:xfrm>
            <a:off x="6001974" y="9287545"/>
            <a:ext cx="1020514" cy="238657"/>
          </a:xfrm>
          <a:custGeom>
            <a:avLst/>
            <a:gdLst/>
            <a:ahLst/>
            <a:cxnLst/>
            <a:rect l="l" t="t" r="r" b="b"/>
            <a:pathLst>
              <a:path w="1084940" h="253724">
                <a:moveTo>
                  <a:pt x="0" y="0"/>
                </a:moveTo>
                <a:lnTo>
                  <a:pt x="1084940" y="0"/>
                </a:lnTo>
                <a:lnTo>
                  <a:pt x="1084940" y="253724"/>
                </a:lnTo>
                <a:lnTo>
                  <a:pt x="0" y="253724"/>
                </a:lnTo>
                <a:lnTo>
                  <a:pt x="0" y="0"/>
                </a:lnTo>
                <a:close/>
              </a:path>
            </a:pathLst>
          </a:custGeom>
          <a:blipFill>
            <a:blip r:embed="rId9"/>
            <a:stretch>
              <a:fillRect t="-91957" b="-128747"/>
            </a:stretch>
          </a:blipFill>
        </p:spPr>
        <p:txBody>
          <a:bodyPr/>
          <a:lstStyle/>
          <a:p>
            <a:endParaRPr lang="en-US" sz="1693"/>
          </a:p>
        </p:txBody>
      </p:sp>
      <p:sp>
        <p:nvSpPr>
          <p:cNvPr id="34" name="TextBox 34">
            <a:extLst>
              <a:ext uri="{FF2B5EF4-FFF2-40B4-BE49-F238E27FC236}">
                <a16:creationId xmlns:a16="http://schemas.microsoft.com/office/drawing/2014/main" id="{6A4A7B83-1813-F81F-CEDE-9A86C77D29D3}"/>
              </a:ext>
            </a:extLst>
          </p:cNvPr>
          <p:cNvSpPr txBox="1"/>
          <p:nvPr/>
        </p:nvSpPr>
        <p:spPr>
          <a:xfrm>
            <a:off x="1090311" y="9356483"/>
            <a:ext cx="2063543" cy="126766"/>
          </a:xfrm>
          <a:prstGeom prst="rect">
            <a:avLst/>
          </a:prstGeom>
        </p:spPr>
        <p:txBody>
          <a:bodyPr lIns="0" tIns="0" rIns="0" bIns="0" rtlCol="0" anchor="t">
            <a:spAutoFit/>
          </a:bodyPr>
          <a:lstStyle/>
          <a:p>
            <a:pPr>
              <a:lnSpc>
                <a:spcPts val="1053"/>
              </a:lnSpc>
            </a:pPr>
            <a:r>
              <a:rPr lang="en-US" sz="752">
                <a:solidFill>
                  <a:srgbClr val="000000"/>
                </a:solidFill>
                <a:latin typeface="Helvetica Neue LT Std 2"/>
                <a:ea typeface="Helvetica Neue LT Std 2"/>
                <a:cs typeface="Helvetica Neue LT Std 2"/>
                <a:sym typeface="Helvetica Neue LT Std 2"/>
              </a:rPr>
              <a:t>5111 Utica Ridge Road | Davenport, Iowa 52807</a:t>
            </a:r>
          </a:p>
        </p:txBody>
      </p:sp>
      <p:sp>
        <p:nvSpPr>
          <p:cNvPr id="35" name="TextBox 35">
            <a:extLst>
              <a:ext uri="{FF2B5EF4-FFF2-40B4-BE49-F238E27FC236}">
                <a16:creationId xmlns:a16="http://schemas.microsoft.com/office/drawing/2014/main" id="{7EFBF10F-59F7-4548-D79D-BE6879E815CB}"/>
              </a:ext>
            </a:extLst>
          </p:cNvPr>
          <p:cNvSpPr txBox="1"/>
          <p:nvPr/>
        </p:nvSpPr>
        <p:spPr>
          <a:xfrm>
            <a:off x="3789832" y="9367112"/>
            <a:ext cx="759564" cy="126766"/>
          </a:xfrm>
          <a:prstGeom prst="rect">
            <a:avLst/>
          </a:prstGeom>
        </p:spPr>
        <p:txBody>
          <a:bodyPr lIns="0" tIns="0" rIns="0" bIns="0" rtlCol="0" anchor="t">
            <a:spAutoFit/>
          </a:bodyPr>
          <a:lstStyle/>
          <a:p>
            <a:pPr>
              <a:lnSpc>
                <a:spcPts val="1053"/>
              </a:lnSpc>
            </a:pPr>
            <a:r>
              <a:rPr lang="en-US" sz="752" dirty="0">
                <a:solidFill>
                  <a:srgbClr val="000000"/>
                </a:solidFill>
                <a:latin typeface="Helvetica Neue LT Std 2"/>
                <a:ea typeface="Helvetica Neue LT Std 2"/>
                <a:cs typeface="Helvetica Neue LT Std 2"/>
                <a:sym typeface="Helvetica Neue LT Std 2"/>
              </a:rPr>
              <a:t>563-355-4000</a:t>
            </a:r>
          </a:p>
        </p:txBody>
      </p:sp>
      <p:sp>
        <p:nvSpPr>
          <p:cNvPr id="36" name="TextBox 36">
            <a:extLst>
              <a:ext uri="{FF2B5EF4-FFF2-40B4-BE49-F238E27FC236}">
                <a16:creationId xmlns:a16="http://schemas.microsoft.com/office/drawing/2014/main" id="{88A86AA3-A094-EFC4-86DB-5D6D00AB87C0}"/>
              </a:ext>
            </a:extLst>
          </p:cNvPr>
          <p:cNvSpPr txBox="1"/>
          <p:nvPr/>
        </p:nvSpPr>
        <p:spPr>
          <a:xfrm>
            <a:off x="4991303" y="9355590"/>
            <a:ext cx="929194" cy="126766"/>
          </a:xfrm>
          <a:prstGeom prst="rect">
            <a:avLst/>
          </a:prstGeom>
        </p:spPr>
        <p:txBody>
          <a:bodyPr lIns="0" tIns="0" rIns="0" bIns="0" rtlCol="0" anchor="t">
            <a:spAutoFit/>
          </a:bodyPr>
          <a:lstStyle/>
          <a:p>
            <a:pPr>
              <a:lnSpc>
                <a:spcPts val="1053"/>
              </a:lnSpc>
            </a:pPr>
            <a:r>
              <a:rPr lang="en-US" sz="752" dirty="0">
                <a:solidFill>
                  <a:srgbClr val="000000"/>
                </a:solidFill>
                <a:latin typeface="Helvetica Neue LT Std 2"/>
                <a:ea typeface="Helvetica Neue LT Std 2"/>
                <a:cs typeface="Helvetica Neue LT Std 2"/>
                <a:sym typeface="Helvetica Neue LT Std 2"/>
              </a:rPr>
              <a:t>ruhlcommercial.com</a:t>
            </a:r>
          </a:p>
        </p:txBody>
      </p:sp>
      <p:pic>
        <p:nvPicPr>
          <p:cNvPr id="52" name="Picture 51">
            <a:extLst>
              <a:ext uri="{FF2B5EF4-FFF2-40B4-BE49-F238E27FC236}">
                <a16:creationId xmlns:a16="http://schemas.microsoft.com/office/drawing/2014/main" id="{A06AB733-9943-7890-2A45-B6FD8F5868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1228" y="214002"/>
            <a:ext cx="2810546" cy="776598"/>
          </a:xfrm>
          <a:prstGeom prst="rect">
            <a:avLst/>
          </a:prstGeom>
        </p:spPr>
      </p:pic>
      <p:grpSp>
        <p:nvGrpSpPr>
          <p:cNvPr id="4" name="Group 4">
            <a:extLst>
              <a:ext uri="{FF2B5EF4-FFF2-40B4-BE49-F238E27FC236}">
                <a16:creationId xmlns:a16="http://schemas.microsoft.com/office/drawing/2014/main" id="{F82685CE-5CC8-4F8F-C62C-537672C5EAEC}"/>
              </a:ext>
            </a:extLst>
          </p:cNvPr>
          <p:cNvGrpSpPr/>
          <p:nvPr/>
        </p:nvGrpSpPr>
        <p:grpSpPr>
          <a:xfrm>
            <a:off x="-1" y="8179501"/>
            <a:ext cx="3886201" cy="1040699"/>
            <a:chOff x="-126612" y="-66675"/>
            <a:chExt cx="2961302" cy="396509"/>
          </a:xfrm>
        </p:grpSpPr>
        <p:sp>
          <p:nvSpPr>
            <p:cNvPr id="6" name="Freeform 5">
              <a:extLst>
                <a:ext uri="{FF2B5EF4-FFF2-40B4-BE49-F238E27FC236}">
                  <a16:creationId xmlns:a16="http://schemas.microsoft.com/office/drawing/2014/main" id="{D7D60460-0502-30AF-6ECE-C2F27D60AB63}"/>
                </a:ext>
              </a:extLst>
            </p:cNvPr>
            <p:cNvSpPr/>
            <p:nvPr/>
          </p:nvSpPr>
          <p:spPr>
            <a:xfrm>
              <a:off x="-126612" y="0"/>
              <a:ext cx="2961302" cy="329834"/>
            </a:xfrm>
            <a:custGeom>
              <a:avLst/>
              <a:gdLst/>
              <a:ahLst/>
              <a:cxnLst/>
              <a:rect l="l" t="t" r="r" b="b"/>
              <a:pathLst>
                <a:path w="2709333" h="329834">
                  <a:moveTo>
                    <a:pt x="0" y="0"/>
                  </a:moveTo>
                  <a:lnTo>
                    <a:pt x="2709333" y="0"/>
                  </a:lnTo>
                  <a:lnTo>
                    <a:pt x="2709333" y="329834"/>
                  </a:lnTo>
                  <a:lnTo>
                    <a:pt x="0" y="329834"/>
                  </a:lnTo>
                  <a:close/>
                </a:path>
              </a:pathLst>
            </a:custGeom>
            <a:solidFill>
              <a:srgbClr val="E1E1E1"/>
            </a:solidFill>
          </p:spPr>
          <p:txBody>
            <a:bodyPr/>
            <a:lstStyle/>
            <a:p>
              <a:endParaRPr lang="en-US" sz="1693"/>
            </a:p>
          </p:txBody>
        </p:sp>
        <p:sp>
          <p:nvSpPr>
            <p:cNvPr id="7" name="TextBox 6">
              <a:extLst>
                <a:ext uri="{FF2B5EF4-FFF2-40B4-BE49-F238E27FC236}">
                  <a16:creationId xmlns:a16="http://schemas.microsoft.com/office/drawing/2014/main" id="{3E593F9F-FB94-2C98-C689-CA4C4AEE3037}"/>
                </a:ext>
              </a:extLst>
            </p:cNvPr>
            <p:cNvSpPr txBox="1"/>
            <p:nvPr/>
          </p:nvSpPr>
          <p:spPr>
            <a:xfrm>
              <a:off x="0" y="-66675"/>
              <a:ext cx="2709333" cy="396509"/>
            </a:xfrm>
            <a:prstGeom prst="rect">
              <a:avLst/>
            </a:prstGeom>
          </p:spPr>
          <p:txBody>
            <a:bodyPr lIns="47783" tIns="47783" rIns="47783" bIns="47783" rtlCol="0" anchor="ctr"/>
            <a:lstStyle/>
            <a:p>
              <a:pPr algn="ctr">
                <a:lnSpc>
                  <a:spcPts val="1975"/>
                </a:lnSpc>
                <a:spcBef>
                  <a:spcPct val="0"/>
                </a:spcBef>
              </a:pPr>
              <a:endParaRPr sz="1693"/>
            </a:p>
          </p:txBody>
        </p:sp>
      </p:grpSp>
      <p:grpSp>
        <p:nvGrpSpPr>
          <p:cNvPr id="26" name="Group 6">
            <a:extLst>
              <a:ext uri="{FF2B5EF4-FFF2-40B4-BE49-F238E27FC236}">
                <a16:creationId xmlns:a16="http://schemas.microsoft.com/office/drawing/2014/main" id="{1C349D19-BE6F-20CB-D1C5-82905BD28FF2}"/>
              </a:ext>
            </a:extLst>
          </p:cNvPr>
          <p:cNvGrpSpPr/>
          <p:nvPr/>
        </p:nvGrpSpPr>
        <p:grpSpPr>
          <a:xfrm>
            <a:off x="-5039" y="8361833"/>
            <a:ext cx="286267" cy="858367"/>
            <a:chOff x="0" y="0"/>
            <a:chExt cx="99742" cy="329834"/>
          </a:xfrm>
        </p:grpSpPr>
        <p:sp>
          <p:nvSpPr>
            <p:cNvPr id="42" name="Freeform 7">
              <a:extLst>
                <a:ext uri="{FF2B5EF4-FFF2-40B4-BE49-F238E27FC236}">
                  <a16:creationId xmlns:a16="http://schemas.microsoft.com/office/drawing/2014/main" id="{558C3BB5-DCFB-F569-7E35-28CE37774D30}"/>
                </a:ext>
              </a:extLst>
            </p:cNvPr>
            <p:cNvSpPr/>
            <p:nvPr/>
          </p:nvSpPr>
          <p:spPr>
            <a:xfrm>
              <a:off x="0" y="0"/>
              <a:ext cx="99742" cy="329834"/>
            </a:xfrm>
            <a:custGeom>
              <a:avLst/>
              <a:gdLst/>
              <a:ahLst/>
              <a:cxnLst/>
              <a:rect l="l" t="t" r="r" b="b"/>
              <a:pathLst>
                <a:path w="99742" h="329834">
                  <a:moveTo>
                    <a:pt x="0" y="0"/>
                  </a:moveTo>
                  <a:lnTo>
                    <a:pt x="99742" y="0"/>
                  </a:lnTo>
                  <a:lnTo>
                    <a:pt x="99742" y="329834"/>
                  </a:lnTo>
                  <a:lnTo>
                    <a:pt x="0" y="329834"/>
                  </a:lnTo>
                  <a:close/>
                </a:path>
              </a:pathLst>
            </a:custGeom>
            <a:solidFill>
              <a:srgbClr val="D03238"/>
            </a:solidFill>
          </p:spPr>
          <p:txBody>
            <a:bodyPr/>
            <a:lstStyle/>
            <a:p>
              <a:endParaRPr lang="en-US" sz="1851"/>
            </a:p>
          </p:txBody>
        </p:sp>
        <p:sp>
          <p:nvSpPr>
            <p:cNvPr id="43" name="TextBox 8">
              <a:extLst>
                <a:ext uri="{FF2B5EF4-FFF2-40B4-BE49-F238E27FC236}">
                  <a16:creationId xmlns:a16="http://schemas.microsoft.com/office/drawing/2014/main" id="{0FF83472-1313-374E-4120-8E3AFCED18C8}"/>
                </a:ext>
              </a:extLst>
            </p:cNvPr>
            <p:cNvSpPr txBox="1"/>
            <p:nvPr/>
          </p:nvSpPr>
          <p:spPr>
            <a:xfrm>
              <a:off x="0" y="-66675"/>
              <a:ext cx="99742" cy="396509"/>
            </a:xfrm>
            <a:prstGeom prst="rect">
              <a:avLst/>
            </a:prstGeom>
          </p:spPr>
          <p:txBody>
            <a:bodyPr lIns="52251" tIns="52251" rIns="52251" bIns="52251" rtlCol="0" anchor="ctr"/>
            <a:lstStyle/>
            <a:p>
              <a:pPr algn="ctr">
                <a:lnSpc>
                  <a:spcPts val="2160"/>
                </a:lnSpc>
              </a:pPr>
              <a:endParaRPr sz="1851"/>
            </a:p>
          </p:txBody>
        </p:sp>
      </p:grpSp>
      <p:sp>
        <p:nvSpPr>
          <p:cNvPr id="49" name="TextBox 14">
            <a:extLst>
              <a:ext uri="{FF2B5EF4-FFF2-40B4-BE49-F238E27FC236}">
                <a16:creationId xmlns:a16="http://schemas.microsoft.com/office/drawing/2014/main" id="{4B1A66C8-A9EB-79C6-B666-EFFEF86F31B1}"/>
              </a:ext>
            </a:extLst>
          </p:cNvPr>
          <p:cNvSpPr txBox="1"/>
          <p:nvPr/>
        </p:nvSpPr>
        <p:spPr>
          <a:xfrm>
            <a:off x="381000" y="8547405"/>
            <a:ext cx="1092084" cy="251212"/>
          </a:xfrm>
          <a:prstGeom prst="rect">
            <a:avLst/>
          </a:prstGeom>
        </p:spPr>
        <p:txBody>
          <a:bodyPr lIns="0" tIns="0" rIns="0" bIns="0" rtlCol="0" anchor="t">
            <a:spAutoFit/>
          </a:bodyPr>
          <a:lstStyle/>
          <a:p>
            <a:pPr>
              <a:lnSpc>
                <a:spcPts val="1008"/>
              </a:lnSpc>
            </a:pPr>
            <a:r>
              <a:rPr lang="en-US" sz="720">
                <a:solidFill>
                  <a:srgbClr val="6D7276"/>
                </a:solidFill>
                <a:latin typeface="Helvetica Neue LT Std 4"/>
                <a:ea typeface="Helvetica Neue LT Std 4"/>
                <a:cs typeface="Helvetica Neue LT Std 4"/>
                <a:sym typeface="Helvetica Neue LT Std 4"/>
              </a:rPr>
              <a:t>For more information,</a:t>
            </a:r>
          </a:p>
          <a:p>
            <a:pPr>
              <a:lnSpc>
                <a:spcPts val="1008"/>
              </a:lnSpc>
            </a:pPr>
            <a:r>
              <a:rPr lang="en-US" sz="720">
                <a:solidFill>
                  <a:srgbClr val="6D7276"/>
                </a:solidFill>
                <a:latin typeface="Helvetica Neue LT Std 4"/>
                <a:ea typeface="Helvetica Neue LT Std 4"/>
                <a:cs typeface="Helvetica Neue LT Std 4"/>
                <a:sym typeface="Helvetica Neue LT Std 4"/>
              </a:rPr>
              <a:t>please contact:</a:t>
            </a:r>
          </a:p>
        </p:txBody>
      </p:sp>
      <p:sp>
        <p:nvSpPr>
          <p:cNvPr id="55" name="TextBox 12">
            <a:extLst>
              <a:ext uri="{FF2B5EF4-FFF2-40B4-BE49-F238E27FC236}">
                <a16:creationId xmlns:a16="http://schemas.microsoft.com/office/drawing/2014/main" id="{2A8A67AC-A13E-A841-F55C-1770B7202451}"/>
              </a:ext>
            </a:extLst>
          </p:cNvPr>
          <p:cNvSpPr txBox="1"/>
          <p:nvPr/>
        </p:nvSpPr>
        <p:spPr>
          <a:xfrm>
            <a:off x="1934503" y="8389371"/>
            <a:ext cx="2256497" cy="815608"/>
          </a:xfrm>
          <a:prstGeom prst="rect">
            <a:avLst/>
          </a:prstGeom>
        </p:spPr>
        <p:txBody>
          <a:bodyPr wrap="square" lIns="0" tIns="0" rIns="0" bIns="0" rtlCol="0" anchor="t">
            <a:spAutoFit/>
          </a:bodyPr>
          <a:lstStyle/>
          <a:p>
            <a:r>
              <a:rPr lang="en-US" sz="1100" dirty="0">
                <a:solidFill>
                  <a:srgbClr val="D03238"/>
                </a:solidFill>
                <a:latin typeface="Helvetica Neue LT Std 3"/>
                <a:ea typeface="Helvetica Neue LT Std 3"/>
                <a:cs typeface="Helvetica Neue LT Std 3"/>
                <a:sym typeface="Helvetica Neue LT Std 3"/>
              </a:rPr>
              <a:t>RICHARD J. SCHAEFER</a:t>
            </a:r>
          </a:p>
          <a:p>
            <a:r>
              <a:rPr lang="en-US" sz="1050" i="1" dirty="0">
                <a:solidFill>
                  <a:srgbClr val="000000"/>
                </a:solidFill>
                <a:latin typeface="Helvetica Neue LT Std 2"/>
                <a:ea typeface="Helvetica Neue LT Std 2"/>
                <a:cs typeface="Helvetica Neue LT Std 2"/>
                <a:sym typeface="Helvetica Neue LT Std 2"/>
              </a:rPr>
              <a:t>Vice President/Director</a:t>
            </a:r>
          </a:p>
          <a:p>
            <a:r>
              <a:rPr lang="en-US" sz="1000" dirty="0">
                <a:solidFill>
                  <a:srgbClr val="000000"/>
                </a:solidFill>
                <a:latin typeface="Helvetica Neue LT Std 2"/>
                <a:sym typeface="Helvetica Neue LT Std 2"/>
              </a:rPr>
              <a:t>o: 563-823-5127</a:t>
            </a:r>
          </a:p>
          <a:p>
            <a:r>
              <a:rPr lang="en-US" sz="1000" dirty="0">
                <a:solidFill>
                  <a:srgbClr val="000000"/>
                </a:solidFill>
                <a:latin typeface="Helvetica Neue LT Std 2"/>
                <a:sym typeface="Helvetica Neue LT Std 2"/>
              </a:rPr>
              <a:t>c: 563-210-4488</a:t>
            </a:r>
          </a:p>
          <a:p>
            <a:r>
              <a:rPr lang="en-US" sz="1000" dirty="0">
                <a:solidFill>
                  <a:srgbClr val="000000"/>
                </a:solidFill>
                <a:latin typeface="Helvetica Neue LT Std 2"/>
                <a:sym typeface="Helvetica Neue LT Std 2"/>
              </a:rPr>
              <a:t>e: rschaefer@ruhlcommercial.com</a:t>
            </a:r>
            <a:endParaRPr lang="en-US" sz="1000" dirty="0">
              <a:solidFill>
                <a:srgbClr val="000000"/>
              </a:solidFill>
              <a:latin typeface="Helvetica Neue LT Std 2"/>
              <a:sym typeface="Helvetica Neue LT Std 3"/>
            </a:endParaRPr>
          </a:p>
        </p:txBody>
      </p:sp>
      <p:pic>
        <p:nvPicPr>
          <p:cNvPr id="57" name="Picture 56">
            <a:extLst>
              <a:ext uri="{FF2B5EF4-FFF2-40B4-BE49-F238E27FC236}">
                <a16:creationId xmlns:a16="http://schemas.microsoft.com/office/drawing/2014/main" id="{977CC51A-5FC2-5AA0-4BC5-FB45B95A947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7030" r="27738"/>
          <a:stretch/>
        </p:blipFill>
        <p:spPr>
          <a:xfrm>
            <a:off x="1329156" y="8387739"/>
            <a:ext cx="553367" cy="815608"/>
          </a:xfrm>
          <a:prstGeom prst="rect">
            <a:avLst/>
          </a:prstGeom>
        </p:spPr>
      </p:pic>
      <p:pic>
        <p:nvPicPr>
          <p:cNvPr id="2" name="Picture 1" descr="A building with a gate&#10;&#10;Description automatically generated">
            <a:extLst>
              <a:ext uri="{FF2B5EF4-FFF2-40B4-BE49-F238E27FC236}">
                <a16:creationId xmlns:a16="http://schemas.microsoft.com/office/drawing/2014/main" id="{41B47930-27E1-E37E-3877-2E58F5982B2B}"/>
              </a:ext>
            </a:extLst>
          </p:cNvPr>
          <p:cNvPicPr>
            <a:picLocks noChangeAspect="1"/>
          </p:cNvPicPr>
          <p:nvPr/>
        </p:nvPicPr>
        <p:blipFill>
          <a:blip r:embed="rId12"/>
          <a:stretch>
            <a:fillRect/>
          </a:stretch>
        </p:blipFill>
        <p:spPr>
          <a:xfrm>
            <a:off x="95518" y="1145681"/>
            <a:ext cx="2445780" cy="3261040"/>
          </a:xfrm>
          <a:prstGeom prst="rect">
            <a:avLst/>
          </a:prstGeom>
        </p:spPr>
      </p:pic>
      <p:pic>
        <p:nvPicPr>
          <p:cNvPr id="3" name="Picture 2" descr="A building with a roof&#10;&#10;Description automatically generated with medium confidence">
            <a:extLst>
              <a:ext uri="{FF2B5EF4-FFF2-40B4-BE49-F238E27FC236}">
                <a16:creationId xmlns:a16="http://schemas.microsoft.com/office/drawing/2014/main" id="{DF089629-4DF1-1EAC-8FA9-603BC266716A}"/>
              </a:ext>
            </a:extLst>
          </p:cNvPr>
          <p:cNvPicPr>
            <a:picLocks noChangeAspect="1"/>
          </p:cNvPicPr>
          <p:nvPr/>
        </p:nvPicPr>
        <p:blipFill>
          <a:blip r:embed="rId13"/>
          <a:stretch>
            <a:fillRect/>
          </a:stretch>
        </p:blipFill>
        <p:spPr>
          <a:xfrm>
            <a:off x="2652727" y="1136548"/>
            <a:ext cx="2462289" cy="3283052"/>
          </a:xfrm>
          <a:prstGeom prst="rect">
            <a:avLst/>
          </a:prstGeom>
        </p:spPr>
      </p:pic>
      <p:pic>
        <p:nvPicPr>
          <p:cNvPr id="5" name="Picture 4" descr="A ramp leading to a building&#10;&#10;Description automatically generated">
            <a:extLst>
              <a:ext uri="{FF2B5EF4-FFF2-40B4-BE49-F238E27FC236}">
                <a16:creationId xmlns:a16="http://schemas.microsoft.com/office/drawing/2014/main" id="{1853C223-BCF4-8066-3CA4-F7AFF44129F9}"/>
              </a:ext>
            </a:extLst>
          </p:cNvPr>
          <p:cNvPicPr>
            <a:picLocks noChangeAspect="1"/>
          </p:cNvPicPr>
          <p:nvPr/>
        </p:nvPicPr>
        <p:blipFill>
          <a:blip r:embed="rId14"/>
          <a:stretch>
            <a:fillRect/>
          </a:stretch>
        </p:blipFill>
        <p:spPr>
          <a:xfrm>
            <a:off x="5200687" y="1154808"/>
            <a:ext cx="2445780" cy="3261040"/>
          </a:xfrm>
          <a:prstGeom prst="rect">
            <a:avLst/>
          </a:prstGeom>
        </p:spPr>
      </p:pic>
      <p:pic>
        <p:nvPicPr>
          <p:cNvPr id="16" name="Picture 15">
            <a:extLst>
              <a:ext uri="{FF2B5EF4-FFF2-40B4-BE49-F238E27FC236}">
                <a16:creationId xmlns:a16="http://schemas.microsoft.com/office/drawing/2014/main" id="{509250EE-74DA-58B8-FF0C-D06CAC63F2FB}"/>
              </a:ext>
            </a:extLst>
          </p:cNvPr>
          <p:cNvPicPr>
            <a:picLocks noChangeAspect="1"/>
          </p:cNvPicPr>
          <p:nvPr/>
        </p:nvPicPr>
        <p:blipFill>
          <a:blip r:embed="rId15"/>
          <a:stretch>
            <a:fillRect/>
          </a:stretch>
        </p:blipFill>
        <p:spPr>
          <a:xfrm>
            <a:off x="4296826" y="6705600"/>
            <a:ext cx="3323174" cy="2493676"/>
          </a:xfrm>
          <a:prstGeom prst="rect">
            <a:avLst/>
          </a:prstGeom>
        </p:spPr>
      </p:pic>
      <p:pic>
        <p:nvPicPr>
          <p:cNvPr id="18" name="Picture 17">
            <a:extLst>
              <a:ext uri="{FF2B5EF4-FFF2-40B4-BE49-F238E27FC236}">
                <a16:creationId xmlns:a16="http://schemas.microsoft.com/office/drawing/2014/main" id="{C7BF5F8D-0170-6690-C7C1-48D579DE6E38}"/>
              </a:ext>
            </a:extLst>
          </p:cNvPr>
          <p:cNvPicPr>
            <a:picLocks noChangeAspect="1"/>
          </p:cNvPicPr>
          <p:nvPr/>
        </p:nvPicPr>
        <p:blipFill>
          <a:blip r:embed="rId16"/>
          <a:srcRect b="13552"/>
          <a:stretch>
            <a:fillRect/>
          </a:stretch>
        </p:blipFill>
        <p:spPr>
          <a:xfrm>
            <a:off x="4296827" y="4473663"/>
            <a:ext cx="3323173" cy="2155737"/>
          </a:xfrm>
          <a:prstGeom prst="rect">
            <a:avLst/>
          </a:prstGeom>
        </p:spPr>
      </p:pic>
    </p:spTree>
    <p:extLst>
      <p:ext uri="{BB962C8B-B14F-4D97-AF65-F5344CB8AC3E}">
        <p14:creationId xmlns:p14="http://schemas.microsoft.com/office/powerpoint/2010/main" val="1696911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1977</TotalTime>
  <Words>452</Words>
  <Application>Microsoft Office PowerPoint</Application>
  <PresentationFormat>Custom</PresentationFormat>
  <Paragraphs>66</Paragraphs>
  <Slides>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Calibri</vt:lpstr>
      <vt:lpstr>Arial</vt:lpstr>
      <vt:lpstr>Neue Haas Grotesk Text Pro</vt:lpstr>
      <vt:lpstr>Centennial LT Std</vt:lpstr>
      <vt:lpstr>Helvetica Neue LT Std 2</vt:lpstr>
      <vt:lpstr>Helvetica</vt:lpstr>
      <vt:lpstr>Helvetica Neue LT Std 4</vt:lpstr>
      <vt:lpstr>Aptos Narrow</vt:lpstr>
      <vt:lpstr>Helvetica Neue LT Std 1</vt:lpstr>
      <vt:lpstr>Helvetica Neue LT Std 3</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Listing Brochure Portrait Template</dc:title>
  <dc:creator>Jessica Waytenick</dc:creator>
  <cp:lastModifiedBy>Jessica Waytenick</cp:lastModifiedBy>
  <cp:revision>119</cp:revision>
  <cp:lastPrinted>2026-01-27T21:26:02Z</cp:lastPrinted>
  <dcterms:created xsi:type="dcterms:W3CDTF">2006-08-16T00:00:00Z</dcterms:created>
  <dcterms:modified xsi:type="dcterms:W3CDTF">2026-01-27T21:26:59Z</dcterms:modified>
  <dc:identifier>DAGOgTGX21w</dc:identifier>
</cp:coreProperties>
</file>